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1"/>
  </p:notesMasterIdLst>
  <p:handoutMasterIdLst>
    <p:handoutMasterId r:id="rId22"/>
  </p:handout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</p:sldIdLst>
  <p:sldSz cx="9144000" cy="5715000" type="screen16x10"/>
  <p:notesSz cx="6858000" cy="9144000"/>
  <p:defaultTextStyle>
    <a:defPPr>
      <a:defRPr lang="ru-RU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7" autoAdjust="0"/>
    <p:restoredTop sz="50000" autoAdjust="0"/>
  </p:normalViewPr>
  <p:slideViewPr>
    <p:cSldViewPr>
      <p:cViewPr varScale="1">
        <p:scale>
          <a:sx n="103" d="100"/>
          <a:sy n="103" d="100"/>
        </p:scale>
        <p:origin x="907" y="5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FB090-3C22-49D8-9B2E-FF517E87FF7F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8038CDD-B54F-46AC-906D-41A1CA7AC0E2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Потребность в одобрении </a:t>
          </a:r>
          <a:r>
            <a:rPr lang="ru-RU" dirty="0"/>
            <a:t>(желание всем угодить, понравиться, получить похвалу)</a:t>
          </a:r>
        </a:p>
      </dgm:t>
    </dgm:pt>
    <dgm:pt modelId="{07DEBFAC-3AA5-4F8C-83D0-C67B98E04903}" type="parTrans" cxnId="{8F3D2465-E36F-4ABB-9A7E-F4C82BFAA93A}">
      <dgm:prSet/>
      <dgm:spPr/>
      <dgm:t>
        <a:bodyPr/>
        <a:lstStyle/>
        <a:p>
          <a:endParaRPr lang="ru-RU"/>
        </a:p>
      </dgm:t>
    </dgm:pt>
    <dgm:pt modelId="{357C7FBC-B1DC-4393-A1D6-82C1C34D9D80}" type="sibTrans" cxnId="{8F3D2465-E36F-4ABB-9A7E-F4C82BFAA93A}">
      <dgm:prSet/>
      <dgm:spPr/>
      <dgm:t>
        <a:bodyPr/>
        <a:lstStyle/>
        <a:p>
          <a:endParaRPr lang="ru-RU"/>
        </a:p>
      </dgm:t>
    </dgm:pt>
    <dgm:pt modelId="{8FD00126-A1ED-4DD9-A188-97C6BC511921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Принятие асоциальных установок социума </a:t>
          </a:r>
          <a:r>
            <a:rPr lang="ru-RU" dirty="0"/>
            <a:t>(романтизация преступных и околозаконных поступков, подражание им) </a:t>
          </a:r>
        </a:p>
      </dgm:t>
    </dgm:pt>
    <dgm:pt modelId="{9507F9E6-55BE-4DEA-9E91-23F8956FE68A}" type="parTrans" cxnId="{9ABCB3DA-AD25-4144-AFA9-1B65AE3DB936}">
      <dgm:prSet/>
      <dgm:spPr/>
      <dgm:t>
        <a:bodyPr/>
        <a:lstStyle/>
        <a:p>
          <a:endParaRPr lang="ru-RU"/>
        </a:p>
      </dgm:t>
    </dgm:pt>
    <dgm:pt modelId="{4AB6FD7A-B17E-44F6-8CFB-DF0D0E956CBC}" type="sibTrans" cxnId="{9ABCB3DA-AD25-4144-AFA9-1B65AE3DB936}">
      <dgm:prSet/>
      <dgm:spPr/>
      <dgm:t>
        <a:bodyPr/>
        <a:lstStyle/>
        <a:p>
          <a:endParaRPr lang="ru-RU"/>
        </a:p>
      </dgm:t>
    </dgm:pt>
    <dgm:pt modelId="{E861B079-9D53-4464-9D8D-6C1BA502A334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Наркопотребление в социальном окружении</a:t>
          </a:r>
          <a:r>
            <a:rPr lang="ru-RU" b="1" dirty="0"/>
            <a:t> </a:t>
          </a:r>
          <a:r>
            <a:rPr lang="ru-RU" dirty="0"/>
            <a:t>(наличие знакомых / друзей, употребляющих ПАВ) </a:t>
          </a:r>
        </a:p>
      </dgm:t>
    </dgm:pt>
    <dgm:pt modelId="{39C78295-B67A-40D1-895C-4FDAC0EBFDE0}" type="parTrans" cxnId="{176F7B8F-B0CA-45B5-8476-AAA0A6AC2121}">
      <dgm:prSet/>
      <dgm:spPr/>
      <dgm:t>
        <a:bodyPr/>
        <a:lstStyle/>
        <a:p>
          <a:endParaRPr lang="ru-RU"/>
        </a:p>
      </dgm:t>
    </dgm:pt>
    <dgm:pt modelId="{75C2C419-61E9-4AAC-A4E7-4194CEB16527}" type="sibTrans" cxnId="{176F7B8F-B0CA-45B5-8476-AAA0A6AC2121}">
      <dgm:prSet/>
      <dgm:spPr/>
      <dgm:t>
        <a:bodyPr/>
        <a:lstStyle/>
        <a:p>
          <a:endParaRPr lang="ru-RU"/>
        </a:p>
      </dgm:t>
    </dgm:pt>
    <dgm:pt modelId="{BBE0C414-EE0D-42CD-B28E-8D16EED346A5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Импульсивность</a:t>
          </a:r>
          <a:r>
            <a:rPr lang="ru-RU" dirty="0"/>
            <a:t> (отсутствие контроля над своими поступками, необдуманные действия)</a:t>
          </a:r>
        </a:p>
      </dgm:t>
    </dgm:pt>
    <dgm:pt modelId="{BE921C19-BB83-4D31-8AB8-DCA20DD66FBA}" type="parTrans" cxnId="{4A949A32-9D9B-4A96-A7FF-17CBBB629553}">
      <dgm:prSet/>
      <dgm:spPr/>
      <dgm:t>
        <a:bodyPr/>
        <a:lstStyle/>
        <a:p>
          <a:endParaRPr lang="ru-RU"/>
        </a:p>
      </dgm:t>
    </dgm:pt>
    <dgm:pt modelId="{74360538-4EDF-44EF-9DDC-CB8D3AF1E0DD}" type="sibTrans" cxnId="{4A949A32-9D9B-4A96-A7FF-17CBBB629553}">
      <dgm:prSet/>
      <dgm:spPr/>
      <dgm:t>
        <a:bodyPr/>
        <a:lstStyle/>
        <a:p>
          <a:endParaRPr lang="ru-RU"/>
        </a:p>
      </dgm:t>
    </dgm:pt>
    <dgm:pt modelId="{DA5746E5-38DB-4E45-ABCE-92D9C3E86C8A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Фрустрация      </a:t>
          </a:r>
          <a:r>
            <a:rPr lang="ru-RU" b="0" dirty="0">
              <a:solidFill>
                <a:schemeClr val="bg1"/>
              </a:solidFill>
            </a:rPr>
            <a:t>(ощущение «преграды», неудовлетворенность важных желаний)</a:t>
          </a:r>
          <a:endParaRPr lang="ru-RU" b="1" dirty="0">
            <a:solidFill>
              <a:schemeClr val="tx2"/>
            </a:solidFill>
          </a:endParaRPr>
        </a:p>
      </dgm:t>
    </dgm:pt>
    <dgm:pt modelId="{533FCCDB-F994-4D1C-857F-FBEFDE5A8C87}" type="parTrans" cxnId="{CD235302-1928-4B28-B3D3-12D30C41B39A}">
      <dgm:prSet/>
      <dgm:spPr/>
      <dgm:t>
        <a:bodyPr/>
        <a:lstStyle/>
        <a:p>
          <a:endParaRPr lang="ru-RU"/>
        </a:p>
      </dgm:t>
    </dgm:pt>
    <dgm:pt modelId="{967D2E85-7D44-47D2-8DE1-EE7451670DBE}" type="sibTrans" cxnId="{CD235302-1928-4B28-B3D3-12D30C41B39A}">
      <dgm:prSet/>
      <dgm:spPr/>
      <dgm:t>
        <a:bodyPr/>
        <a:lstStyle/>
        <a:p>
          <a:endParaRPr lang="ru-RU"/>
        </a:p>
      </dgm:t>
    </dgm:pt>
    <dgm:pt modelId="{F896AE03-A098-4B44-AE1C-B45D5F4A0C5A}">
      <dgm:prSet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Подверженность влиянию группы </a:t>
          </a:r>
          <a:r>
            <a:rPr lang="ru-RU" dirty="0"/>
            <a:t>(приоритетно не свое мнение, а мнение окружающих людей) </a:t>
          </a:r>
        </a:p>
      </dgm:t>
    </dgm:pt>
    <dgm:pt modelId="{21356EEF-2ACC-42B9-BCD2-CD709AEB97B5}" type="parTrans" cxnId="{37D832C1-C813-4D67-A54E-6247349ECD89}">
      <dgm:prSet/>
      <dgm:spPr/>
      <dgm:t>
        <a:bodyPr/>
        <a:lstStyle/>
        <a:p>
          <a:endParaRPr lang="ru-RU"/>
        </a:p>
      </dgm:t>
    </dgm:pt>
    <dgm:pt modelId="{169FC9BB-8DC2-4C37-9F0A-841FEB5B1885}" type="sibTrans" cxnId="{37D832C1-C813-4D67-A54E-6247349ECD89}">
      <dgm:prSet/>
      <dgm:spPr/>
      <dgm:t>
        <a:bodyPr/>
        <a:lstStyle/>
        <a:p>
          <a:endParaRPr lang="ru-RU"/>
        </a:p>
      </dgm:t>
    </dgm:pt>
    <dgm:pt modelId="{94337DFE-B86C-4FEF-8B5C-D2E43C25CFA8}">
      <dgm:prSet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Склонность к риску </a:t>
          </a:r>
          <a:r>
            <a:rPr lang="ru-RU" dirty="0"/>
            <a:t>(опасное поведение, увлечения с риском для здоровья)</a:t>
          </a:r>
        </a:p>
      </dgm:t>
    </dgm:pt>
    <dgm:pt modelId="{306DE607-A19E-4785-B764-FA43909E4430}" type="parTrans" cxnId="{A6595492-7A72-419F-BE29-8927EC1695DC}">
      <dgm:prSet/>
      <dgm:spPr/>
      <dgm:t>
        <a:bodyPr/>
        <a:lstStyle/>
        <a:p>
          <a:endParaRPr lang="ru-RU"/>
        </a:p>
      </dgm:t>
    </dgm:pt>
    <dgm:pt modelId="{1F934FE3-19E9-411A-8334-4F32339B615E}" type="sibTrans" cxnId="{A6595492-7A72-419F-BE29-8927EC1695DC}">
      <dgm:prSet/>
      <dgm:spPr/>
      <dgm:t>
        <a:bodyPr/>
        <a:lstStyle/>
        <a:p>
          <a:endParaRPr lang="ru-RU"/>
        </a:p>
      </dgm:t>
    </dgm:pt>
    <dgm:pt modelId="{A987DA6A-08C6-4F0D-A9E4-D22F22ABFE95}">
      <dgm:prSet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Тревожность </a:t>
          </a:r>
          <a:r>
            <a:rPr lang="ru-RU" b="0" dirty="0">
              <a:solidFill>
                <a:schemeClr val="bg1"/>
              </a:solidFill>
            </a:rPr>
            <a:t>(постоянное ожидание плохого / неудачи)</a:t>
          </a:r>
          <a:endParaRPr lang="ru-RU" b="1" dirty="0">
            <a:solidFill>
              <a:schemeClr val="tx2"/>
            </a:solidFill>
          </a:endParaRPr>
        </a:p>
      </dgm:t>
    </dgm:pt>
    <dgm:pt modelId="{03D39553-61B4-4FF6-81C3-A942E06917E0}" type="parTrans" cxnId="{98EB9CE5-DDC3-4166-8773-8FDD78A71670}">
      <dgm:prSet/>
      <dgm:spPr/>
      <dgm:t>
        <a:bodyPr/>
        <a:lstStyle/>
        <a:p>
          <a:endParaRPr lang="ru-RU"/>
        </a:p>
      </dgm:t>
    </dgm:pt>
    <dgm:pt modelId="{20846651-CD21-4882-84DB-B1440D5557E9}" type="sibTrans" cxnId="{98EB9CE5-DDC3-4166-8773-8FDD78A71670}">
      <dgm:prSet/>
      <dgm:spPr/>
      <dgm:t>
        <a:bodyPr/>
        <a:lstStyle/>
        <a:p>
          <a:endParaRPr lang="ru-RU"/>
        </a:p>
      </dgm:t>
    </dgm:pt>
    <dgm:pt modelId="{7224ABF7-AD4D-46CB-B478-08FD21B5F045}" type="pres">
      <dgm:prSet presAssocID="{B88FB090-3C22-49D8-9B2E-FF517E87FF7F}" presName="diagram" presStyleCnt="0">
        <dgm:presLayoutVars>
          <dgm:dir/>
          <dgm:resizeHandles val="exact"/>
        </dgm:presLayoutVars>
      </dgm:prSet>
      <dgm:spPr/>
    </dgm:pt>
    <dgm:pt modelId="{83691A38-E751-492A-B1DA-64275B0D0C9E}" type="pres">
      <dgm:prSet presAssocID="{58038CDD-B54F-46AC-906D-41A1CA7AC0E2}" presName="node" presStyleLbl="node1" presStyleIdx="0" presStyleCnt="8">
        <dgm:presLayoutVars>
          <dgm:bulletEnabled val="1"/>
        </dgm:presLayoutVars>
      </dgm:prSet>
      <dgm:spPr/>
    </dgm:pt>
    <dgm:pt modelId="{B12C9514-9F02-4501-97A7-AA93D4ABBF23}" type="pres">
      <dgm:prSet presAssocID="{357C7FBC-B1DC-4393-A1D6-82C1C34D9D80}" presName="sibTrans" presStyleCnt="0"/>
      <dgm:spPr/>
    </dgm:pt>
    <dgm:pt modelId="{A4D86E1F-94FD-43DA-B369-B3C3D28E9E22}" type="pres">
      <dgm:prSet presAssocID="{8FD00126-A1ED-4DD9-A188-97C6BC511921}" presName="node" presStyleLbl="node1" presStyleIdx="1" presStyleCnt="8">
        <dgm:presLayoutVars>
          <dgm:bulletEnabled val="1"/>
        </dgm:presLayoutVars>
      </dgm:prSet>
      <dgm:spPr/>
    </dgm:pt>
    <dgm:pt modelId="{8E630B16-9028-4BBA-8E55-232C1CD91032}" type="pres">
      <dgm:prSet presAssocID="{4AB6FD7A-B17E-44F6-8CFB-DF0D0E956CBC}" presName="sibTrans" presStyleCnt="0"/>
      <dgm:spPr/>
    </dgm:pt>
    <dgm:pt modelId="{FDA64587-E980-4A8B-9FCF-DC8F7E7C1E50}" type="pres">
      <dgm:prSet presAssocID="{F896AE03-A098-4B44-AE1C-B45D5F4A0C5A}" presName="node" presStyleLbl="node1" presStyleIdx="2" presStyleCnt="8">
        <dgm:presLayoutVars>
          <dgm:bulletEnabled val="1"/>
        </dgm:presLayoutVars>
      </dgm:prSet>
      <dgm:spPr/>
    </dgm:pt>
    <dgm:pt modelId="{5D67E3B0-7F5D-457D-BB29-D698ADEE2528}" type="pres">
      <dgm:prSet presAssocID="{169FC9BB-8DC2-4C37-9F0A-841FEB5B1885}" presName="sibTrans" presStyleCnt="0"/>
      <dgm:spPr/>
    </dgm:pt>
    <dgm:pt modelId="{FBC2EDB0-B21A-46D3-9452-84546829482F}" type="pres">
      <dgm:prSet presAssocID="{E861B079-9D53-4464-9D8D-6C1BA502A334}" presName="node" presStyleLbl="node1" presStyleIdx="3" presStyleCnt="8">
        <dgm:presLayoutVars>
          <dgm:bulletEnabled val="1"/>
        </dgm:presLayoutVars>
      </dgm:prSet>
      <dgm:spPr/>
    </dgm:pt>
    <dgm:pt modelId="{C9306A22-79D9-4B70-AF08-BD6D20109862}" type="pres">
      <dgm:prSet presAssocID="{75C2C419-61E9-4AAC-A4E7-4194CEB16527}" presName="sibTrans" presStyleCnt="0"/>
      <dgm:spPr/>
    </dgm:pt>
    <dgm:pt modelId="{9D7730D1-CA6C-4049-BEAD-A878D8FF9E9F}" type="pres">
      <dgm:prSet presAssocID="{BBE0C414-EE0D-42CD-B28E-8D16EED346A5}" presName="node" presStyleLbl="node1" presStyleIdx="4" presStyleCnt="8">
        <dgm:presLayoutVars>
          <dgm:bulletEnabled val="1"/>
        </dgm:presLayoutVars>
      </dgm:prSet>
      <dgm:spPr/>
    </dgm:pt>
    <dgm:pt modelId="{BB486C3A-12BC-4122-8757-1FC9B4210EF8}" type="pres">
      <dgm:prSet presAssocID="{74360538-4EDF-44EF-9DDC-CB8D3AF1E0DD}" presName="sibTrans" presStyleCnt="0"/>
      <dgm:spPr/>
    </dgm:pt>
    <dgm:pt modelId="{D92116D4-0713-43A7-91B7-4EF9C5A8BBDA}" type="pres">
      <dgm:prSet presAssocID="{94337DFE-B86C-4FEF-8B5C-D2E43C25CFA8}" presName="node" presStyleLbl="node1" presStyleIdx="5" presStyleCnt="8">
        <dgm:presLayoutVars>
          <dgm:bulletEnabled val="1"/>
        </dgm:presLayoutVars>
      </dgm:prSet>
      <dgm:spPr/>
    </dgm:pt>
    <dgm:pt modelId="{9AB187F9-BC99-4406-B128-D09F2EE324E4}" type="pres">
      <dgm:prSet presAssocID="{1F934FE3-19E9-411A-8334-4F32339B615E}" presName="sibTrans" presStyleCnt="0"/>
      <dgm:spPr/>
    </dgm:pt>
    <dgm:pt modelId="{5665ACAB-0598-4285-BCEA-9F86BB291BFF}" type="pres">
      <dgm:prSet presAssocID="{DA5746E5-38DB-4E45-ABCE-92D9C3E86C8A}" presName="node" presStyleLbl="node1" presStyleIdx="6" presStyleCnt="8">
        <dgm:presLayoutVars>
          <dgm:bulletEnabled val="1"/>
        </dgm:presLayoutVars>
      </dgm:prSet>
      <dgm:spPr/>
    </dgm:pt>
    <dgm:pt modelId="{E9E7EA6B-3323-4511-B577-F786A5FCB31C}" type="pres">
      <dgm:prSet presAssocID="{967D2E85-7D44-47D2-8DE1-EE7451670DBE}" presName="sibTrans" presStyleCnt="0"/>
      <dgm:spPr/>
    </dgm:pt>
    <dgm:pt modelId="{74BCB390-ED4D-473C-84A4-55499C574E0F}" type="pres">
      <dgm:prSet presAssocID="{A987DA6A-08C6-4F0D-A9E4-D22F22ABFE95}" presName="node" presStyleLbl="node1" presStyleIdx="7" presStyleCnt="8">
        <dgm:presLayoutVars>
          <dgm:bulletEnabled val="1"/>
        </dgm:presLayoutVars>
      </dgm:prSet>
      <dgm:spPr/>
    </dgm:pt>
  </dgm:ptLst>
  <dgm:cxnLst>
    <dgm:cxn modelId="{CD235302-1928-4B28-B3D3-12D30C41B39A}" srcId="{B88FB090-3C22-49D8-9B2E-FF517E87FF7F}" destId="{DA5746E5-38DB-4E45-ABCE-92D9C3E86C8A}" srcOrd="6" destOrd="0" parTransId="{533FCCDB-F994-4D1C-857F-FBEFDE5A8C87}" sibTransId="{967D2E85-7D44-47D2-8DE1-EE7451670DBE}"/>
    <dgm:cxn modelId="{0F56DE1B-9327-4BA5-8F2C-F01A7D2AC786}" type="presOf" srcId="{BBE0C414-EE0D-42CD-B28E-8D16EED346A5}" destId="{9D7730D1-CA6C-4049-BEAD-A878D8FF9E9F}" srcOrd="0" destOrd="0" presId="urn:microsoft.com/office/officeart/2005/8/layout/default"/>
    <dgm:cxn modelId="{4A949A32-9D9B-4A96-A7FF-17CBBB629553}" srcId="{B88FB090-3C22-49D8-9B2E-FF517E87FF7F}" destId="{BBE0C414-EE0D-42CD-B28E-8D16EED346A5}" srcOrd="4" destOrd="0" parTransId="{BE921C19-BB83-4D31-8AB8-DCA20DD66FBA}" sibTransId="{74360538-4EDF-44EF-9DDC-CB8D3AF1E0DD}"/>
    <dgm:cxn modelId="{A4204264-CA4D-4940-96D2-6B0128041ACC}" type="presOf" srcId="{F896AE03-A098-4B44-AE1C-B45D5F4A0C5A}" destId="{FDA64587-E980-4A8B-9FCF-DC8F7E7C1E50}" srcOrd="0" destOrd="0" presId="urn:microsoft.com/office/officeart/2005/8/layout/default"/>
    <dgm:cxn modelId="{8F3D2465-E36F-4ABB-9A7E-F4C82BFAA93A}" srcId="{B88FB090-3C22-49D8-9B2E-FF517E87FF7F}" destId="{58038CDD-B54F-46AC-906D-41A1CA7AC0E2}" srcOrd="0" destOrd="0" parTransId="{07DEBFAC-3AA5-4F8C-83D0-C67B98E04903}" sibTransId="{357C7FBC-B1DC-4393-A1D6-82C1C34D9D80}"/>
    <dgm:cxn modelId="{5B46E07B-D3AE-4332-BA27-B1B15524101D}" type="presOf" srcId="{8FD00126-A1ED-4DD9-A188-97C6BC511921}" destId="{A4D86E1F-94FD-43DA-B369-B3C3D28E9E22}" srcOrd="0" destOrd="0" presId="urn:microsoft.com/office/officeart/2005/8/layout/default"/>
    <dgm:cxn modelId="{176F7B8F-B0CA-45B5-8476-AAA0A6AC2121}" srcId="{B88FB090-3C22-49D8-9B2E-FF517E87FF7F}" destId="{E861B079-9D53-4464-9D8D-6C1BA502A334}" srcOrd="3" destOrd="0" parTransId="{39C78295-B67A-40D1-895C-4FDAC0EBFDE0}" sibTransId="{75C2C419-61E9-4AAC-A4E7-4194CEB16527}"/>
    <dgm:cxn modelId="{A6595492-7A72-419F-BE29-8927EC1695DC}" srcId="{B88FB090-3C22-49D8-9B2E-FF517E87FF7F}" destId="{94337DFE-B86C-4FEF-8B5C-D2E43C25CFA8}" srcOrd="5" destOrd="0" parTransId="{306DE607-A19E-4785-B764-FA43909E4430}" sibTransId="{1F934FE3-19E9-411A-8334-4F32339B615E}"/>
    <dgm:cxn modelId="{DB0FFC95-8D5B-45B9-B3F3-C541DE5CC855}" type="presOf" srcId="{DA5746E5-38DB-4E45-ABCE-92D9C3E86C8A}" destId="{5665ACAB-0598-4285-BCEA-9F86BB291BFF}" srcOrd="0" destOrd="0" presId="urn:microsoft.com/office/officeart/2005/8/layout/default"/>
    <dgm:cxn modelId="{47B6E1B0-F2F9-4A94-BA98-5A5C435229F7}" type="presOf" srcId="{E861B079-9D53-4464-9D8D-6C1BA502A334}" destId="{FBC2EDB0-B21A-46D3-9452-84546829482F}" srcOrd="0" destOrd="0" presId="urn:microsoft.com/office/officeart/2005/8/layout/default"/>
    <dgm:cxn modelId="{3E55AEBB-EF15-4985-8A52-CBC7AEF7C033}" type="presOf" srcId="{A987DA6A-08C6-4F0D-A9E4-D22F22ABFE95}" destId="{74BCB390-ED4D-473C-84A4-55499C574E0F}" srcOrd="0" destOrd="0" presId="urn:microsoft.com/office/officeart/2005/8/layout/default"/>
    <dgm:cxn modelId="{34D07DBE-6ABD-4C2D-806F-9DB192458A9F}" type="presOf" srcId="{94337DFE-B86C-4FEF-8B5C-D2E43C25CFA8}" destId="{D92116D4-0713-43A7-91B7-4EF9C5A8BBDA}" srcOrd="0" destOrd="0" presId="urn:microsoft.com/office/officeart/2005/8/layout/default"/>
    <dgm:cxn modelId="{37D832C1-C813-4D67-A54E-6247349ECD89}" srcId="{B88FB090-3C22-49D8-9B2E-FF517E87FF7F}" destId="{F896AE03-A098-4B44-AE1C-B45D5F4A0C5A}" srcOrd="2" destOrd="0" parTransId="{21356EEF-2ACC-42B9-BCD2-CD709AEB97B5}" sibTransId="{169FC9BB-8DC2-4C37-9F0A-841FEB5B1885}"/>
    <dgm:cxn modelId="{9ABCB3DA-AD25-4144-AFA9-1B65AE3DB936}" srcId="{B88FB090-3C22-49D8-9B2E-FF517E87FF7F}" destId="{8FD00126-A1ED-4DD9-A188-97C6BC511921}" srcOrd="1" destOrd="0" parTransId="{9507F9E6-55BE-4DEA-9E91-23F8956FE68A}" sibTransId="{4AB6FD7A-B17E-44F6-8CFB-DF0D0E956CBC}"/>
    <dgm:cxn modelId="{3B08FCE2-6971-4C77-B224-BDB4B5ADDCA6}" type="presOf" srcId="{58038CDD-B54F-46AC-906D-41A1CA7AC0E2}" destId="{83691A38-E751-492A-B1DA-64275B0D0C9E}" srcOrd="0" destOrd="0" presId="urn:microsoft.com/office/officeart/2005/8/layout/default"/>
    <dgm:cxn modelId="{98EB9CE5-DDC3-4166-8773-8FDD78A71670}" srcId="{B88FB090-3C22-49D8-9B2E-FF517E87FF7F}" destId="{A987DA6A-08C6-4F0D-A9E4-D22F22ABFE95}" srcOrd="7" destOrd="0" parTransId="{03D39553-61B4-4FF6-81C3-A942E06917E0}" sibTransId="{20846651-CD21-4882-84DB-B1440D5557E9}"/>
    <dgm:cxn modelId="{6F6EBEFD-CB52-4F5B-AE93-5765FAC5DD5B}" type="presOf" srcId="{B88FB090-3C22-49D8-9B2E-FF517E87FF7F}" destId="{7224ABF7-AD4D-46CB-B478-08FD21B5F045}" srcOrd="0" destOrd="0" presId="urn:microsoft.com/office/officeart/2005/8/layout/default"/>
    <dgm:cxn modelId="{67F956C5-EF78-423C-BED7-B287FEA42449}" type="presParOf" srcId="{7224ABF7-AD4D-46CB-B478-08FD21B5F045}" destId="{83691A38-E751-492A-B1DA-64275B0D0C9E}" srcOrd="0" destOrd="0" presId="urn:microsoft.com/office/officeart/2005/8/layout/default"/>
    <dgm:cxn modelId="{669C8062-4CF2-4EAE-9CDD-FBEF234461EA}" type="presParOf" srcId="{7224ABF7-AD4D-46CB-B478-08FD21B5F045}" destId="{B12C9514-9F02-4501-97A7-AA93D4ABBF23}" srcOrd="1" destOrd="0" presId="urn:microsoft.com/office/officeart/2005/8/layout/default"/>
    <dgm:cxn modelId="{7A022270-A909-4E94-AB41-936AFD0B4A3E}" type="presParOf" srcId="{7224ABF7-AD4D-46CB-B478-08FD21B5F045}" destId="{A4D86E1F-94FD-43DA-B369-B3C3D28E9E22}" srcOrd="2" destOrd="0" presId="urn:microsoft.com/office/officeart/2005/8/layout/default"/>
    <dgm:cxn modelId="{2125EBD4-7773-4632-8FB6-6D43512DA47B}" type="presParOf" srcId="{7224ABF7-AD4D-46CB-B478-08FD21B5F045}" destId="{8E630B16-9028-4BBA-8E55-232C1CD91032}" srcOrd="3" destOrd="0" presId="urn:microsoft.com/office/officeart/2005/8/layout/default"/>
    <dgm:cxn modelId="{FD09C983-B985-4450-8A86-64A1BC3AFFEE}" type="presParOf" srcId="{7224ABF7-AD4D-46CB-B478-08FD21B5F045}" destId="{FDA64587-E980-4A8B-9FCF-DC8F7E7C1E50}" srcOrd="4" destOrd="0" presId="urn:microsoft.com/office/officeart/2005/8/layout/default"/>
    <dgm:cxn modelId="{9AC16B16-0416-4EA7-90C7-FADEC3A09915}" type="presParOf" srcId="{7224ABF7-AD4D-46CB-B478-08FD21B5F045}" destId="{5D67E3B0-7F5D-457D-BB29-D698ADEE2528}" srcOrd="5" destOrd="0" presId="urn:microsoft.com/office/officeart/2005/8/layout/default"/>
    <dgm:cxn modelId="{D3468E17-B452-49B3-B7E8-C6C0609B072E}" type="presParOf" srcId="{7224ABF7-AD4D-46CB-B478-08FD21B5F045}" destId="{FBC2EDB0-B21A-46D3-9452-84546829482F}" srcOrd="6" destOrd="0" presId="urn:microsoft.com/office/officeart/2005/8/layout/default"/>
    <dgm:cxn modelId="{8187B3A4-27B6-42E6-90F9-1E261C512DEC}" type="presParOf" srcId="{7224ABF7-AD4D-46CB-B478-08FD21B5F045}" destId="{C9306A22-79D9-4B70-AF08-BD6D20109862}" srcOrd="7" destOrd="0" presId="urn:microsoft.com/office/officeart/2005/8/layout/default"/>
    <dgm:cxn modelId="{AE390EB0-0A0C-4F9E-BE02-F0BC7A1953D7}" type="presParOf" srcId="{7224ABF7-AD4D-46CB-B478-08FD21B5F045}" destId="{9D7730D1-CA6C-4049-BEAD-A878D8FF9E9F}" srcOrd="8" destOrd="0" presId="urn:microsoft.com/office/officeart/2005/8/layout/default"/>
    <dgm:cxn modelId="{5986C32D-46C0-4732-8629-27400E85E405}" type="presParOf" srcId="{7224ABF7-AD4D-46CB-B478-08FD21B5F045}" destId="{BB486C3A-12BC-4122-8757-1FC9B4210EF8}" srcOrd="9" destOrd="0" presId="urn:microsoft.com/office/officeart/2005/8/layout/default"/>
    <dgm:cxn modelId="{67E94D1B-61E0-4AB4-8E02-3DADFAAED575}" type="presParOf" srcId="{7224ABF7-AD4D-46CB-B478-08FD21B5F045}" destId="{D92116D4-0713-43A7-91B7-4EF9C5A8BBDA}" srcOrd="10" destOrd="0" presId="urn:microsoft.com/office/officeart/2005/8/layout/default"/>
    <dgm:cxn modelId="{1278FBA7-DEC4-4125-8906-3633F0BC912A}" type="presParOf" srcId="{7224ABF7-AD4D-46CB-B478-08FD21B5F045}" destId="{9AB187F9-BC99-4406-B128-D09F2EE324E4}" srcOrd="11" destOrd="0" presId="urn:microsoft.com/office/officeart/2005/8/layout/default"/>
    <dgm:cxn modelId="{2DBAD673-0560-44A4-930E-C441587DAB83}" type="presParOf" srcId="{7224ABF7-AD4D-46CB-B478-08FD21B5F045}" destId="{5665ACAB-0598-4285-BCEA-9F86BB291BFF}" srcOrd="12" destOrd="0" presId="urn:microsoft.com/office/officeart/2005/8/layout/default"/>
    <dgm:cxn modelId="{6AE48738-733F-49E2-A12B-EA9C86E7D926}" type="presParOf" srcId="{7224ABF7-AD4D-46CB-B478-08FD21B5F045}" destId="{E9E7EA6B-3323-4511-B577-F786A5FCB31C}" srcOrd="13" destOrd="0" presId="urn:microsoft.com/office/officeart/2005/8/layout/default"/>
    <dgm:cxn modelId="{8CB1BD8C-5587-48B6-B19A-D7D70B8D3A28}" type="presParOf" srcId="{7224ABF7-AD4D-46CB-B478-08FD21B5F045}" destId="{74BCB390-ED4D-473C-84A4-55499C574E0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FB090-3C22-49D8-9B2E-FF517E87FF7F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861B079-9D53-4464-9D8D-6C1BA502A334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Принятие родителями </a:t>
          </a:r>
          <a:r>
            <a:rPr lang="ru-RU" dirty="0"/>
            <a:t>(хорошие взаимоотношения с родителями, ощущение «нужности», поддержки и понимания)</a:t>
          </a:r>
        </a:p>
      </dgm:t>
    </dgm:pt>
    <dgm:pt modelId="{39C78295-B67A-40D1-895C-4FDAC0EBFDE0}" type="parTrans" cxnId="{176F7B8F-B0CA-45B5-8476-AAA0A6AC2121}">
      <dgm:prSet/>
      <dgm:spPr/>
      <dgm:t>
        <a:bodyPr/>
        <a:lstStyle/>
        <a:p>
          <a:endParaRPr lang="ru-RU"/>
        </a:p>
      </dgm:t>
    </dgm:pt>
    <dgm:pt modelId="{75C2C419-61E9-4AAC-A4E7-4194CEB16527}" type="sibTrans" cxnId="{176F7B8F-B0CA-45B5-8476-AAA0A6AC2121}">
      <dgm:prSet/>
      <dgm:spPr/>
      <dgm:t>
        <a:bodyPr/>
        <a:lstStyle/>
        <a:p>
          <a:endParaRPr lang="ru-RU"/>
        </a:p>
      </dgm:t>
    </dgm:pt>
    <dgm:pt modelId="{BBE0C414-EE0D-42CD-B28E-8D16EED346A5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Принятие одноклассниками </a:t>
          </a:r>
          <a:r>
            <a:rPr lang="ru-RU" dirty="0"/>
            <a:t>(дружеские отношения с классным коллективом) </a:t>
          </a:r>
        </a:p>
      </dgm:t>
    </dgm:pt>
    <dgm:pt modelId="{BE921C19-BB83-4D31-8AB8-DCA20DD66FBA}" type="parTrans" cxnId="{4A949A32-9D9B-4A96-A7FF-17CBBB629553}">
      <dgm:prSet/>
      <dgm:spPr/>
      <dgm:t>
        <a:bodyPr/>
        <a:lstStyle/>
        <a:p>
          <a:endParaRPr lang="ru-RU"/>
        </a:p>
      </dgm:t>
    </dgm:pt>
    <dgm:pt modelId="{74360538-4EDF-44EF-9DDC-CB8D3AF1E0DD}" type="sibTrans" cxnId="{4A949A32-9D9B-4A96-A7FF-17CBBB629553}">
      <dgm:prSet/>
      <dgm:spPr/>
      <dgm:t>
        <a:bodyPr/>
        <a:lstStyle/>
        <a:p>
          <a:endParaRPr lang="ru-RU"/>
        </a:p>
      </dgm:t>
    </dgm:pt>
    <dgm:pt modelId="{DA5746E5-38DB-4E45-ABCE-92D9C3E86C8A}">
      <dgm:prSet phldrT="[Текст]"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Самоконтроль поведения </a:t>
          </a:r>
          <a:r>
            <a:rPr lang="ru-RU" dirty="0"/>
            <a:t>(умение управлять своими эмоциями в зависимости от ситуации) </a:t>
          </a:r>
          <a:endParaRPr lang="ru-RU" b="1" dirty="0">
            <a:solidFill>
              <a:schemeClr val="tx2"/>
            </a:solidFill>
          </a:endParaRPr>
        </a:p>
      </dgm:t>
    </dgm:pt>
    <dgm:pt modelId="{533FCCDB-F994-4D1C-857F-FBEFDE5A8C87}" type="parTrans" cxnId="{CD235302-1928-4B28-B3D3-12D30C41B39A}">
      <dgm:prSet/>
      <dgm:spPr/>
      <dgm:t>
        <a:bodyPr/>
        <a:lstStyle/>
        <a:p>
          <a:endParaRPr lang="ru-RU"/>
        </a:p>
      </dgm:t>
    </dgm:pt>
    <dgm:pt modelId="{967D2E85-7D44-47D2-8DE1-EE7451670DBE}" type="sibTrans" cxnId="{CD235302-1928-4B28-B3D3-12D30C41B39A}">
      <dgm:prSet/>
      <dgm:spPr/>
      <dgm:t>
        <a:bodyPr/>
        <a:lstStyle/>
        <a:p>
          <a:endParaRPr lang="ru-RU"/>
        </a:p>
      </dgm:t>
    </dgm:pt>
    <dgm:pt modelId="{94337DFE-B86C-4FEF-8B5C-D2E43C25CFA8}">
      <dgm:prSet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Социальная активность </a:t>
          </a:r>
          <a:r>
            <a:rPr lang="ru-RU" dirty="0"/>
            <a:t>(готовность к участию в социально-значимой деятельности)</a:t>
          </a:r>
        </a:p>
      </dgm:t>
    </dgm:pt>
    <dgm:pt modelId="{306DE607-A19E-4785-B764-FA43909E4430}" type="parTrans" cxnId="{A6595492-7A72-419F-BE29-8927EC1695DC}">
      <dgm:prSet/>
      <dgm:spPr/>
      <dgm:t>
        <a:bodyPr/>
        <a:lstStyle/>
        <a:p>
          <a:endParaRPr lang="ru-RU"/>
        </a:p>
      </dgm:t>
    </dgm:pt>
    <dgm:pt modelId="{1F934FE3-19E9-411A-8334-4F32339B615E}" type="sibTrans" cxnId="{A6595492-7A72-419F-BE29-8927EC1695DC}">
      <dgm:prSet/>
      <dgm:spPr/>
      <dgm:t>
        <a:bodyPr/>
        <a:lstStyle/>
        <a:p>
          <a:endParaRPr lang="ru-RU"/>
        </a:p>
      </dgm:t>
    </dgm:pt>
    <dgm:pt modelId="{A987DA6A-08C6-4F0D-A9E4-D22F22ABFE95}">
      <dgm:prSet/>
      <dgm:spPr/>
      <dgm:t>
        <a:bodyPr/>
        <a:lstStyle/>
        <a:p>
          <a:r>
            <a:rPr lang="ru-RU" b="1" dirty="0">
              <a:solidFill>
                <a:schemeClr val="tx2"/>
              </a:solidFill>
            </a:rPr>
            <a:t>Самоэффективность</a:t>
          </a:r>
          <a:r>
            <a:rPr lang="ru-RU" dirty="0"/>
            <a:t> (уверенность в своих силах)</a:t>
          </a:r>
          <a:endParaRPr lang="ru-RU" b="1" dirty="0">
            <a:solidFill>
              <a:schemeClr val="tx2"/>
            </a:solidFill>
          </a:endParaRPr>
        </a:p>
      </dgm:t>
    </dgm:pt>
    <dgm:pt modelId="{03D39553-61B4-4FF6-81C3-A942E06917E0}" type="parTrans" cxnId="{98EB9CE5-DDC3-4166-8773-8FDD78A71670}">
      <dgm:prSet/>
      <dgm:spPr/>
      <dgm:t>
        <a:bodyPr/>
        <a:lstStyle/>
        <a:p>
          <a:endParaRPr lang="ru-RU"/>
        </a:p>
      </dgm:t>
    </dgm:pt>
    <dgm:pt modelId="{20846651-CD21-4882-84DB-B1440D5557E9}" type="sibTrans" cxnId="{98EB9CE5-DDC3-4166-8773-8FDD78A71670}">
      <dgm:prSet/>
      <dgm:spPr/>
      <dgm:t>
        <a:bodyPr/>
        <a:lstStyle/>
        <a:p>
          <a:endParaRPr lang="ru-RU"/>
        </a:p>
      </dgm:t>
    </dgm:pt>
    <dgm:pt modelId="{7224ABF7-AD4D-46CB-B478-08FD21B5F045}" type="pres">
      <dgm:prSet presAssocID="{B88FB090-3C22-49D8-9B2E-FF517E87FF7F}" presName="diagram" presStyleCnt="0">
        <dgm:presLayoutVars>
          <dgm:dir/>
          <dgm:resizeHandles val="exact"/>
        </dgm:presLayoutVars>
      </dgm:prSet>
      <dgm:spPr/>
    </dgm:pt>
    <dgm:pt modelId="{FBC2EDB0-B21A-46D3-9452-84546829482F}" type="pres">
      <dgm:prSet presAssocID="{E861B079-9D53-4464-9D8D-6C1BA502A334}" presName="node" presStyleLbl="node1" presStyleIdx="0" presStyleCnt="5">
        <dgm:presLayoutVars>
          <dgm:bulletEnabled val="1"/>
        </dgm:presLayoutVars>
      </dgm:prSet>
      <dgm:spPr/>
    </dgm:pt>
    <dgm:pt modelId="{C9306A22-79D9-4B70-AF08-BD6D20109862}" type="pres">
      <dgm:prSet presAssocID="{75C2C419-61E9-4AAC-A4E7-4194CEB16527}" presName="sibTrans" presStyleCnt="0"/>
      <dgm:spPr/>
    </dgm:pt>
    <dgm:pt modelId="{9D7730D1-CA6C-4049-BEAD-A878D8FF9E9F}" type="pres">
      <dgm:prSet presAssocID="{BBE0C414-EE0D-42CD-B28E-8D16EED346A5}" presName="node" presStyleLbl="node1" presStyleIdx="1" presStyleCnt="5">
        <dgm:presLayoutVars>
          <dgm:bulletEnabled val="1"/>
        </dgm:presLayoutVars>
      </dgm:prSet>
      <dgm:spPr/>
    </dgm:pt>
    <dgm:pt modelId="{BB486C3A-12BC-4122-8757-1FC9B4210EF8}" type="pres">
      <dgm:prSet presAssocID="{74360538-4EDF-44EF-9DDC-CB8D3AF1E0DD}" presName="sibTrans" presStyleCnt="0"/>
      <dgm:spPr/>
    </dgm:pt>
    <dgm:pt modelId="{D92116D4-0713-43A7-91B7-4EF9C5A8BBDA}" type="pres">
      <dgm:prSet presAssocID="{94337DFE-B86C-4FEF-8B5C-D2E43C25CFA8}" presName="node" presStyleLbl="node1" presStyleIdx="2" presStyleCnt="5">
        <dgm:presLayoutVars>
          <dgm:bulletEnabled val="1"/>
        </dgm:presLayoutVars>
      </dgm:prSet>
      <dgm:spPr/>
    </dgm:pt>
    <dgm:pt modelId="{9AB187F9-BC99-4406-B128-D09F2EE324E4}" type="pres">
      <dgm:prSet presAssocID="{1F934FE3-19E9-411A-8334-4F32339B615E}" presName="sibTrans" presStyleCnt="0"/>
      <dgm:spPr/>
    </dgm:pt>
    <dgm:pt modelId="{5665ACAB-0598-4285-BCEA-9F86BB291BFF}" type="pres">
      <dgm:prSet presAssocID="{DA5746E5-38DB-4E45-ABCE-92D9C3E86C8A}" presName="node" presStyleLbl="node1" presStyleIdx="3" presStyleCnt="5">
        <dgm:presLayoutVars>
          <dgm:bulletEnabled val="1"/>
        </dgm:presLayoutVars>
      </dgm:prSet>
      <dgm:spPr/>
    </dgm:pt>
    <dgm:pt modelId="{E9E7EA6B-3323-4511-B577-F786A5FCB31C}" type="pres">
      <dgm:prSet presAssocID="{967D2E85-7D44-47D2-8DE1-EE7451670DBE}" presName="sibTrans" presStyleCnt="0"/>
      <dgm:spPr/>
    </dgm:pt>
    <dgm:pt modelId="{74BCB390-ED4D-473C-84A4-55499C574E0F}" type="pres">
      <dgm:prSet presAssocID="{A987DA6A-08C6-4F0D-A9E4-D22F22ABFE95}" presName="node" presStyleLbl="node1" presStyleIdx="4" presStyleCnt="5" custLinFactNeighborX="-3870" custLinFactNeighborY="-2947">
        <dgm:presLayoutVars>
          <dgm:bulletEnabled val="1"/>
        </dgm:presLayoutVars>
      </dgm:prSet>
      <dgm:spPr/>
    </dgm:pt>
  </dgm:ptLst>
  <dgm:cxnLst>
    <dgm:cxn modelId="{CD235302-1928-4B28-B3D3-12D30C41B39A}" srcId="{B88FB090-3C22-49D8-9B2E-FF517E87FF7F}" destId="{DA5746E5-38DB-4E45-ABCE-92D9C3E86C8A}" srcOrd="3" destOrd="0" parTransId="{533FCCDB-F994-4D1C-857F-FBEFDE5A8C87}" sibTransId="{967D2E85-7D44-47D2-8DE1-EE7451670DBE}"/>
    <dgm:cxn modelId="{4A949A32-9D9B-4A96-A7FF-17CBBB629553}" srcId="{B88FB090-3C22-49D8-9B2E-FF517E87FF7F}" destId="{BBE0C414-EE0D-42CD-B28E-8D16EED346A5}" srcOrd="1" destOrd="0" parTransId="{BE921C19-BB83-4D31-8AB8-DCA20DD66FBA}" sibTransId="{74360538-4EDF-44EF-9DDC-CB8D3AF1E0DD}"/>
    <dgm:cxn modelId="{75FCD464-FAFC-4B7E-949A-7E6A67C6C62E}" type="presOf" srcId="{E861B079-9D53-4464-9D8D-6C1BA502A334}" destId="{FBC2EDB0-B21A-46D3-9452-84546829482F}" srcOrd="0" destOrd="0" presId="urn:microsoft.com/office/officeart/2005/8/layout/default"/>
    <dgm:cxn modelId="{7980CB6C-C2BB-4D4A-A915-F96CBC47B107}" type="presOf" srcId="{DA5746E5-38DB-4E45-ABCE-92D9C3E86C8A}" destId="{5665ACAB-0598-4285-BCEA-9F86BB291BFF}" srcOrd="0" destOrd="0" presId="urn:microsoft.com/office/officeart/2005/8/layout/default"/>
    <dgm:cxn modelId="{693A4C80-4D9C-498B-A6CD-CEB7FB7591C4}" type="presOf" srcId="{94337DFE-B86C-4FEF-8B5C-D2E43C25CFA8}" destId="{D92116D4-0713-43A7-91B7-4EF9C5A8BBDA}" srcOrd="0" destOrd="0" presId="urn:microsoft.com/office/officeart/2005/8/layout/default"/>
    <dgm:cxn modelId="{C945BB8A-6801-4FFB-9B89-1032DF0B7851}" type="presOf" srcId="{B88FB090-3C22-49D8-9B2E-FF517E87FF7F}" destId="{7224ABF7-AD4D-46CB-B478-08FD21B5F045}" srcOrd="0" destOrd="0" presId="urn:microsoft.com/office/officeart/2005/8/layout/default"/>
    <dgm:cxn modelId="{2663DA8E-E345-45D6-A770-59D32A41B1A4}" type="presOf" srcId="{A987DA6A-08C6-4F0D-A9E4-D22F22ABFE95}" destId="{74BCB390-ED4D-473C-84A4-55499C574E0F}" srcOrd="0" destOrd="0" presId="urn:microsoft.com/office/officeart/2005/8/layout/default"/>
    <dgm:cxn modelId="{176F7B8F-B0CA-45B5-8476-AAA0A6AC2121}" srcId="{B88FB090-3C22-49D8-9B2E-FF517E87FF7F}" destId="{E861B079-9D53-4464-9D8D-6C1BA502A334}" srcOrd="0" destOrd="0" parTransId="{39C78295-B67A-40D1-895C-4FDAC0EBFDE0}" sibTransId="{75C2C419-61E9-4AAC-A4E7-4194CEB16527}"/>
    <dgm:cxn modelId="{A6595492-7A72-419F-BE29-8927EC1695DC}" srcId="{B88FB090-3C22-49D8-9B2E-FF517E87FF7F}" destId="{94337DFE-B86C-4FEF-8B5C-D2E43C25CFA8}" srcOrd="2" destOrd="0" parTransId="{306DE607-A19E-4785-B764-FA43909E4430}" sibTransId="{1F934FE3-19E9-411A-8334-4F32339B615E}"/>
    <dgm:cxn modelId="{69EF7BCE-83BC-476D-AD04-C1585C442F11}" type="presOf" srcId="{BBE0C414-EE0D-42CD-B28E-8D16EED346A5}" destId="{9D7730D1-CA6C-4049-BEAD-A878D8FF9E9F}" srcOrd="0" destOrd="0" presId="urn:microsoft.com/office/officeart/2005/8/layout/default"/>
    <dgm:cxn modelId="{98EB9CE5-DDC3-4166-8773-8FDD78A71670}" srcId="{B88FB090-3C22-49D8-9B2E-FF517E87FF7F}" destId="{A987DA6A-08C6-4F0D-A9E4-D22F22ABFE95}" srcOrd="4" destOrd="0" parTransId="{03D39553-61B4-4FF6-81C3-A942E06917E0}" sibTransId="{20846651-CD21-4882-84DB-B1440D5557E9}"/>
    <dgm:cxn modelId="{E67C985F-5ADE-44AF-8B70-44E6E212BF5C}" type="presParOf" srcId="{7224ABF7-AD4D-46CB-B478-08FD21B5F045}" destId="{FBC2EDB0-B21A-46D3-9452-84546829482F}" srcOrd="0" destOrd="0" presId="urn:microsoft.com/office/officeart/2005/8/layout/default"/>
    <dgm:cxn modelId="{095A7BF5-BDAB-4362-BB35-0545E4980326}" type="presParOf" srcId="{7224ABF7-AD4D-46CB-B478-08FD21B5F045}" destId="{C9306A22-79D9-4B70-AF08-BD6D20109862}" srcOrd="1" destOrd="0" presId="urn:microsoft.com/office/officeart/2005/8/layout/default"/>
    <dgm:cxn modelId="{F18E2801-C472-4B9E-B034-661D5E95AF70}" type="presParOf" srcId="{7224ABF7-AD4D-46CB-B478-08FD21B5F045}" destId="{9D7730D1-CA6C-4049-BEAD-A878D8FF9E9F}" srcOrd="2" destOrd="0" presId="urn:microsoft.com/office/officeart/2005/8/layout/default"/>
    <dgm:cxn modelId="{EA8697D2-556D-4F20-A444-B1D9020F14FB}" type="presParOf" srcId="{7224ABF7-AD4D-46CB-B478-08FD21B5F045}" destId="{BB486C3A-12BC-4122-8757-1FC9B4210EF8}" srcOrd="3" destOrd="0" presId="urn:microsoft.com/office/officeart/2005/8/layout/default"/>
    <dgm:cxn modelId="{0853C463-52AA-4CE2-9EEE-EEFF10582AE7}" type="presParOf" srcId="{7224ABF7-AD4D-46CB-B478-08FD21B5F045}" destId="{D92116D4-0713-43A7-91B7-4EF9C5A8BBDA}" srcOrd="4" destOrd="0" presId="urn:microsoft.com/office/officeart/2005/8/layout/default"/>
    <dgm:cxn modelId="{3E95A3D0-D2D2-4EAF-87D7-931F403DA0AD}" type="presParOf" srcId="{7224ABF7-AD4D-46CB-B478-08FD21B5F045}" destId="{9AB187F9-BC99-4406-B128-D09F2EE324E4}" srcOrd="5" destOrd="0" presId="urn:microsoft.com/office/officeart/2005/8/layout/default"/>
    <dgm:cxn modelId="{C2D4A08B-E246-439B-A664-99E31821A6E8}" type="presParOf" srcId="{7224ABF7-AD4D-46CB-B478-08FD21B5F045}" destId="{5665ACAB-0598-4285-BCEA-9F86BB291BFF}" srcOrd="6" destOrd="0" presId="urn:microsoft.com/office/officeart/2005/8/layout/default"/>
    <dgm:cxn modelId="{887FD949-8E03-47B8-9494-9D2471AAE4F9}" type="presParOf" srcId="{7224ABF7-AD4D-46CB-B478-08FD21B5F045}" destId="{E9E7EA6B-3323-4511-B577-F786A5FCB31C}" srcOrd="7" destOrd="0" presId="urn:microsoft.com/office/officeart/2005/8/layout/default"/>
    <dgm:cxn modelId="{F28FC764-E41F-4497-AFF6-E651902954D0}" type="presParOf" srcId="{7224ABF7-AD4D-46CB-B478-08FD21B5F045}" destId="{74BCB390-ED4D-473C-84A4-55499C574E0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1AE37A-7AF8-4B7D-AE8C-E314C6D37E5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A15AB2-BEBD-4299-A6FC-794B4E4A0F44}">
      <dgm:prSet phldrT="[Текст]"/>
      <dgm:spPr/>
      <dgm:t>
        <a:bodyPr/>
        <a:lstStyle/>
        <a:p>
          <a:r>
            <a:rPr lang="ru-RU" b="1" dirty="0"/>
            <a:t>СПТ</a:t>
          </a:r>
        </a:p>
      </dgm:t>
    </dgm:pt>
    <dgm:pt modelId="{6EB700BE-7569-41D1-BF07-B7CFC2F46768}" type="parTrans" cxnId="{A9119953-DD5B-4313-AF74-591878FE6763}">
      <dgm:prSet/>
      <dgm:spPr/>
      <dgm:t>
        <a:bodyPr/>
        <a:lstStyle/>
        <a:p>
          <a:endParaRPr lang="ru-RU"/>
        </a:p>
      </dgm:t>
    </dgm:pt>
    <dgm:pt modelId="{E5DE872D-9B81-4B1E-871E-A349B3196C7C}" type="sibTrans" cxnId="{A9119953-DD5B-4313-AF74-591878FE6763}">
      <dgm:prSet/>
      <dgm:spPr/>
      <dgm:t>
        <a:bodyPr/>
        <a:lstStyle/>
        <a:p>
          <a:endParaRPr lang="ru-RU"/>
        </a:p>
      </dgm:t>
    </dgm:pt>
    <dgm:pt modelId="{5E20E8F3-90D5-4145-9E7F-DDBBF3005420}">
      <dgm:prSet phldrT="[Текст]"/>
      <dgm:spPr/>
      <dgm:t>
        <a:bodyPr/>
        <a:lstStyle/>
        <a:p>
          <a:pPr algn="just"/>
          <a:r>
            <a:rPr lang="ru-RU" dirty="0"/>
            <a:t>Проведение </a:t>
          </a:r>
          <a:r>
            <a:rPr lang="ru-RU" b="1" dirty="0"/>
            <a:t>тестирования</a:t>
          </a:r>
          <a:r>
            <a:rPr lang="ru-RU" dirty="0"/>
            <a:t> (сентябрь – ноябрь, все обучающиеся с 7 по 11 класс, студенты СПО)</a:t>
          </a:r>
        </a:p>
      </dgm:t>
    </dgm:pt>
    <dgm:pt modelId="{96FCD0AA-EB31-46B4-AA6C-7CF954E677BB}" type="parTrans" cxnId="{5CB28F67-A490-43C2-9952-D96FD7679654}">
      <dgm:prSet/>
      <dgm:spPr/>
      <dgm:t>
        <a:bodyPr/>
        <a:lstStyle/>
        <a:p>
          <a:endParaRPr lang="ru-RU"/>
        </a:p>
      </dgm:t>
    </dgm:pt>
    <dgm:pt modelId="{2986BAC6-27F3-4D87-8B7E-5D9E760F832C}" type="sibTrans" cxnId="{5CB28F67-A490-43C2-9952-D96FD7679654}">
      <dgm:prSet/>
      <dgm:spPr/>
      <dgm:t>
        <a:bodyPr/>
        <a:lstStyle/>
        <a:p>
          <a:endParaRPr lang="ru-RU"/>
        </a:p>
      </dgm:t>
    </dgm:pt>
    <dgm:pt modelId="{2A7AD5BD-35C5-40CD-89F2-1886A07FEEDF}">
      <dgm:prSet phldrT="[Текст]"/>
      <dgm:spPr/>
      <dgm:t>
        <a:bodyPr/>
        <a:lstStyle/>
        <a:p>
          <a:r>
            <a:rPr lang="ru-RU" b="1" dirty="0"/>
            <a:t>Уточнение</a:t>
          </a:r>
        </a:p>
      </dgm:t>
    </dgm:pt>
    <dgm:pt modelId="{EE1CAC76-5676-4F92-B0BD-24437AD7AC16}" type="parTrans" cxnId="{0BB56E16-6DD9-4A3B-AC95-B5676DC48C32}">
      <dgm:prSet/>
      <dgm:spPr/>
      <dgm:t>
        <a:bodyPr/>
        <a:lstStyle/>
        <a:p>
          <a:endParaRPr lang="ru-RU"/>
        </a:p>
      </dgm:t>
    </dgm:pt>
    <dgm:pt modelId="{92530AFA-3193-4596-87E9-86D86F1C8150}" type="sibTrans" cxnId="{0BB56E16-6DD9-4A3B-AC95-B5676DC48C32}">
      <dgm:prSet/>
      <dgm:spPr/>
      <dgm:t>
        <a:bodyPr/>
        <a:lstStyle/>
        <a:p>
          <a:endParaRPr lang="ru-RU"/>
        </a:p>
      </dgm:t>
    </dgm:pt>
    <dgm:pt modelId="{778A5943-86A4-4096-884E-9D3F3005245D}">
      <dgm:prSet phldrT="[Текст]"/>
      <dgm:spPr/>
      <dgm:t>
        <a:bodyPr/>
        <a:lstStyle/>
        <a:p>
          <a:pPr algn="just"/>
          <a:r>
            <a:rPr lang="ru-RU" dirty="0"/>
            <a:t>Проведение </a:t>
          </a:r>
          <a:r>
            <a:rPr lang="ru-RU" b="1" dirty="0"/>
            <a:t>уточняющих тестов</a:t>
          </a:r>
          <a:r>
            <a:rPr lang="ru-RU" dirty="0"/>
            <a:t> (при необходимости, теми методиками, которыми владеет педагог-психолог)</a:t>
          </a:r>
        </a:p>
      </dgm:t>
    </dgm:pt>
    <dgm:pt modelId="{56163237-C470-4F0B-9A92-606F519F7A92}" type="parTrans" cxnId="{4F4FF890-4FC7-4B24-9C60-0E7D724B0A82}">
      <dgm:prSet/>
      <dgm:spPr/>
      <dgm:t>
        <a:bodyPr/>
        <a:lstStyle/>
        <a:p>
          <a:endParaRPr lang="ru-RU"/>
        </a:p>
      </dgm:t>
    </dgm:pt>
    <dgm:pt modelId="{F79F7918-2992-496B-8094-B75BF470C03A}" type="sibTrans" cxnId="{4F4FF890-4FC7-4B24-9C60-0E7D724B0A82}">
      <dgm:prSet/>
      <dgm:spPr/>
      <dgm:t>
        <a:bodyPr/>
        <a:lstStyle/>
        <a:p>
          <a:endParaRPr lang="ru-RU"/>
        </a:p>
      </dgm:t>
    </dgm:pt>
    <dgm:pt modelId="{0B4E0430-BF51-4EEA-95BD-A1BC07842BC0}">
      <dgm:prSet phldrT="[Текст]"/>
      <dgm:spPr/>
      <dgm:t>
        <a:bodyPr/>
        <a:lstStyle/>
        <a:p>
          <a:r>
            <a:rPr lang="ru-RU" b="1" dirty="0"/>
            <a:t>Профилактика</a:t>
          </a:r>
        </a:p>
      </dgm:t>
    </dgm:pt>
    <dgm:pt modelId="{C861CBFB-E4BF-4261-B74C-4E494B64F364}" type="parTrans" cxnId="{79FF3ECD-65E1-485B-BBE7-FB7A9231CFAB}">
      <dgm:prSet/>
      <dgm:spPr/>
      <dgm:t>
        <a:bodyPr/>
        <a:lstStyle/>
        <a:p>
          <a:endParaRPr lang="ru-RU"/>
        </a:p>
      </dgm:t>
    </dgm:pt>
    <dgm:pt modelId="{42B1BE4E-7D09-4D8F-ABF0-50244779EBE5}" type="sibTrans" cxnId="{79FF3ECD-65E1-485B-BBE7-FB7A9231CFAB}">
      <dgm:prSet/>
      <dgm:spPr/>
      <dgm:t>
        <a:bodyPr/>
        <a:lstStyle/>
        <a:p>
          <a:endParaRPr lang="ru-RU"/>
        </a:p>
      </dgm:t>
    </dgm:pt>
    <dgm:pt modelId="{FAA58327-D317-459A-AA6C-2F8AB1207016}">
      <dgm:prSet phldrT="[Текст]"/>
      <dgm:spPr/>
      <dgm:t>
        <a:bodyPr/>
        <a:lstStyle/>
        <a:p>
          <a:r>
            <a:rPr lang="ru-RU" dirty="0"/>
            <a:t>Выстраивание </a:t>
          </a:r>
          <a:r>
            <a:rPr lang="ru-RU" b="1" dirty="0"/>
            <a:t>плана работы </a:t>
          </a:r>
          <a:r>
            <a:rPr lang="ru-RU" dirty="0"/>
            <a:t>с классом / каждым обучающимся, которому необходима индивидуальная форма работы</a:t>
          </a:r>
        </a:p>
      </dgm:t>
    </dgm:pt>
    <dgm:pt modelId="{F36CDFCD-F837-4653-A36E-00DE5839B1C4}" type="parTrans" cxnId="{B924156C-65CE-43D9-9FC4-3866C2F53A17}">
      <dgm:prSet/>
      <dgm:spPr/>
      <dgm:t>
        <a:bodyPr/>
        <a:lstStyle/>
        <a:p>
          <a:endParaRPr lang="ru-RU"/>
        </a:p>
      </dgm:t>
    </dgm:pt>
    <dgm:pt modelId="{35E07613-C925-485C-82B9-118C5E1A8B28}" type="sibTrans" cxnId="{B924156C-65CE-43D9-9FC4-3866C2F53A17}">
      <dgm:prSet/>
      <dgm:spPr/>
      <dgm:t>
        <a:bodyPr/>
        <a:lstStyle/>
        <a:p>
          <a:endParaRPr lang="ru-RU"/>
        </a:p>
      </dgm:t>
    </dgm:pt>
    <dgm:pt modelId="{EA394E44-0381-4924-B1CF-AE6817B24CB6}">
      <dgm:prSet/>
      <dgm:spPr/>
      <dgm:t>
        <a:bodyPr/>
        <a:lstStyle/>
        <a:p>
          <a:pPr algn="just"/>
          <a:r>
            <a:rPr lang="ru-RU" dirty="0"/>
            <a:t>Качественный </a:t>
          </a:r>
          <a:r>
            <a:rPr lang="ru-RU" b="1" dirty="0"/>
            <a:t>анализ</a:t>
          </a:r>
          <a:r>
            <a:rPr lang="ru-RU" dirty="0"/>
            <a:t> результатов педагогом-психологом + классным руководителем</a:t>
          </a:r>
        </a:p>
      </dgm:t>
    </dgm:pt>
    <dgm:pt modelId="{30CD06FC-CE91-4DF7-B1B9-4263A5AF8849}" type="parTrans" cxnId="{AB1A8C9B-99D9-4B54-8E1F-8992593C83E6}">
      <dgm:prSet/>
      <dgm:spPr/>
      <dgm:t>
        <a:bodyPr/>
        <a:lstStyle/>
        <a:p>
          <a:endParaRPr lang="ru-RU"/>
        </a:p>
      </dgm:t>
    </dgm:pt>
    <dgm:pt modelId="{48215D6B-90E4-40D9-AE1C-F034B654D267}" type="sibTrans" cxnId="{AB1A8C9B-99D9-4B54-8E1F-8992593C83E6}">
      <dgm:prSet/>
      <dgm:spPr/>
      <dgm:t>
        <a:bodyPr/>
        <a:lstStyle/>
        <a:p>
          <a:endParaRPr lang="ru-RU"/>
        </a:p>
      </dgm:t>
    </dgm:pt>
    <dgm:pt modelId="{BCAC9760-5749-4D5B-804B-98B7EB817F02}">
      <dgm:prSet/>
      <dgm:spPr/>
      <dgm:t>
        <a:bodyPr/>
        <a:lstStyle/>
        <a:p>
          <a:r>
            <a:rPr lang="ru-RU" dirty="0"/>
            <a:t>Проведение </a:t>
          </a:r>
          <a:r>
            <a:rPr lang="ru-RU" b="1" dirty="0"/>
            <a:t>профилактической работы</a:t>
          </a:r>
        </a:p>
      </dgm:t>
    </dgm:pt>
    <dgm:pt modelId="{A9AF082C-339B-4D84-AA97-9B3949DE46D7}" type="parTrans" cxnId="{75797CBA-2371-4359-B849-C668F430D6ED}">
      <dgm:prSet/>
      <dgm:spPr/>
      <dgm:t>
        <a:bodyPr/>
        <a:lstStyle/>
        <a:p>
          <a:endParaRPr lang="ru-RU"/>
        </a:p>
      </dgm:t>
    </dgm:pt>
    <dgm:pt modelId="{85C804AA-C85D-4255-AEAA-05681C02E31F}" type="sibTrans" cxnId="{75797CBA-2371-4359-B849-C668F430D6ED}">
      <dgm:prSet/>
      <dgm:spPr/>
      <dgm:t>
        <a:bodyPr/>
        <a:lstStyle/>
        <a:p>
          <a:endParaRPr lang="ru-RU"/>
        </a:p>
      </dgm:t>
    </dgm:pt>
    <dgm:pt modelId="{817DF94E-D315-4142-A0B2-048942D6BE75}">
      <dgm:prSet phldrT="[Текст]"/>
      <dgm:spPr/>
      <dgm:t>
        <a:bodyPr/>
        <a:lstStyle/>
        <a:p>
          <a:r>
            <a:rPr lang="ru-RU"/>
            <a:t>Выстраивание плана работы с родителями/законными представителями</a:t>
          </a:r>
          <a:endParaRPr lang="ru-RU" dirty="0"/>
        </a:p>
      </dgm:t>
    </dgm:pt>
    <dgm:pt modelId="{E0399FD3-5384-2440-9C5C-AB6695AFEB7F}" type="parTrans" cxnId="{108F1404-8254-7E45-9AF9-37A4426F1DC4}">
      <dgm:prSet/>
      <dgm:spPr/>
      <dgm:t>
        <a:bodyPr/>
        <a:lstStyle/>
        <a:p>
          <a:endParaRPr lang="ru-RU"/>
        </a:p>
      </dgm:t>
    </dgm:pt>
    <dgm:pt modelId="{DF189E68-951E-A949-92BA-93C12CC83CB0}" type="sibTrans" cxnId="{108F1404-8254-7E45-9AF9-37A4426F1DC4}">
      <dgm:prSet/>
      <dgm:spPr/>
      <dgm:t>
        <a:bodyPr/>
        <a:lstStyle/>
        <a:p>
          <a:endParaRPr lang="ru-RU"/>
        </a:p>
      </dgm:t>
    </dgm:pt>
    <dgm:pt modelId="{CF930EB5-F779-4A29-B364-6540CA2D4FFE}" type="pres">
      <dgm:prSet presAssocID="{111AE37A-7AF8-4B7D-AE8C-E314C6D37E5D}" presName="linearFlow" presStyleCnt="0">
        <dgm:presLayoutVars>
          <dgm:dir/>
          <dgm:animLvl val="lvl"/>
          <dgm:resizeHandles val="exact"/>
        </dgm:presLayoutVars>
      </dgm:prSet>
      <dgm:spPr/>
    </dgm:pt>
    <dgm:pt modelId="{14B64474-6DE0-48FF-9567-8AE90F52F264}" type="pres">
      <dgm:prSet presAssocID="{AAA15AB2-BEBD-4299-A6FC-794B4E4A0F44}" presName="composite" presStyleCnt="0"/>
      <dgm:spPr/>
    </dgm:pt>
    <dgm:pt modelId="{9FDC0B61-7C02-4386-8C47-C2030A3561CC}" type="pres">
      <dgm:prSet presAssocID="{AAA15AB2-BEBD-4299-A6FC-794B4E4A0F4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894B0C0-1F0F-4A5C-9D5A-2C1535CFCD00}" type="pres">
      <dgm:prSet presAssocID="{AAA15AB2-BEBD-4299-A6FC-794B4E4A0F44}" presName="descendantText" presStyleLbl="alignAcc1" presStyleIdx="0" presStyleCnt="3">
        <dgm:presLayoutVars>
          <dgm:bulletEnabled val="1"/>
        </dgm:presLayoutVars>
      </dgm:prSet>
      <dgm:spPr/>
    </dgm:pt>
    <dgm:pt modelId="{C7F0CC63-D59C-4F6E-BE4F-123E58B40D72}" type="pres">
      <dgm:prSet presAssocID="{E5DE872D-9B81-4B1E-871E-A349B3196C7C}" presName="sp" presStyleCnt="0"/>
      <dgm:spPr/>
    </dgm:pt>
    <dgm:pt modelId="{A75191F9-9192-4679-A51E-AFD60639192A}" type="pres">
      <dgm:prSet presAssocID="{2A7AD5BD-35C5-40CD-89F2-1886A07FEEDF}" presName="composite" presStyleCnt="0"/>
      <dgm:spPr/>
    </dgm:pt>
    <dgm:pt modelId="{F920D3AA-CFF9-48EA-8164-5A622D03EB02}" type="pres">
      <dgm:prSet presAssocID="{2A7AD5BD-35C5-40CD-89F2-1886A07FEED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0ACFB70-3211-4E21-BE87-DE727B44B9C9}" type="pres">
      <dgm:prSet presAssocID="{2A7AD5BD-35C5-40CD-89F2-1886A07FEEDF}" presName="descendantText" presStyleLbl="alignAcc1" presStyleIdx="1" presStyleCnt="3">
        <dgm:presLayoutVars>
          <dgm:bulletEnabled val="1"/>
        </dgm:presLayoutVars>
      </dgm:prSet>
      <dgm:spPr/>
    </dgm:pt>
    <dgm:pt modelId="{C35DEE9D-B191-449E-BA22-4422404456DB}" type="pres">
      <dgm:prSet presAssocID="{92530AFA-3193-4596-87E9-86D86F1C8150}" presName="sp" presStyleCnt="0"/>
      <dgm:spPr/>
    </dgm:pt>
    <dgm:pt modelId="{219328F4-62D2-4B00-83E6-CB522194BF8F}" type="pres">
      <dgm:prSet presAssocID="{0B4E0430-BF51-4EEA-95BD-A1BC07842BC0}" presName="composite" presStyleCnt="0"/>
      <dgm:spPr/>
    </dgm:pt>
    <dgm:pt modelId="{AE4B67D8-7AA3-4E4A-978C-501266181552}" type="pres">
      <dgm:prSet presAssocID="{0B4E0430-BF51-4EEA-95BD-A1BC07842BC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3754CD1-9305-4256-B66A-75DD0E546C6C}" type="pres">
      <dgm:prSet presAssocID="{0B4E0430-BF51-4EEA-95BD-A1BC07842BC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08F1404-8254-7E45-9AF9-37A4426F1DC4}" srcId="{0B4E0430-BF51-4EEA-95BD-A1BC07842BC0}" destId="{817DF94E-D315-4142-A0B2-048942D6BE75}" srcOrd="1" destOrd="0" parTransId="{E0399FD3-5384-2440-9C5C-AB6695AFEB7F}" sibTransId="{DF189E68-951E-A949-92BA-93C12CC83CB0}"/>
    <dgm:cxn modelId="{6F2EBE09-8084-4965-A74F-A4012B6BD20F}" type="presOf" srcId="{AAA15AB2-BEBD-4299-A6FC-794B4E4A0F44}" destId="{9FDC0B61-7C02-4386-8C47-C2030A3561CC}" srcOrd="0" destOrd="0" presId="urn:microsoft.com/office/officeart/2005/8/layout/chevron2"/>
    <dgm:cxn modelId="{0BB56E16-6DD9-4A3B-AC95-B5676DC48C32}" srcId="{111AE37A-7AF8-4B7D-AE8C-E314C6D37E5D}" destId="{2A7AD5BD-35C5-40CD-89F2-1886A07FEEDF}" srcOrd="1" destOrd="0" parTransId="{EE1CAC76-5676-4F92-B0BD-24437AD7AC16}" sibTransId="{92530AFA-3193-4596-87E9-86D86F1C8150}"/>
    <dgm:cxn modelId="{77054E3E-B73A-456E-946B-E77FA50A9E55}" type="presOf" srcId="{5E20E8F3-90D5-4145-9E7F-DDBBF3005420}" destId="{4894B0C0-1F0F-4A5C-9D5A-2C1535CFCD00}" srcOrd="0" destOrd="0" presId="urn:microsoft.com/office/officeart/2005/8/layout/chevron2"/>
    <dgm:cxn modelId="{6EEE2665-0ECC-4CF2-9FE8-ED1B62ED6188}" type="presOf" srcId="{111AE37A-7AF8-4B7D-AE8C-E314C6D37E5D}" destId="{CF930EB5-F779-4A29-B364-6540CA2D4FFE}" srcOrd="0" destOrd="0" presId="urn:microsoft.com/office/officeart/2005/8/layout/chevron2"/>
    <dgm:cxn modelId="{C2E19445-0937-41DD-B86D-E0B06F51BE5B}" type="presOf" srcId="{EA394E44-0381-4924-B1CF-AE6817B24CB6}" destId="{4894B0C0-1F0F-4A5C-9D5A-2C1535CFCD00}" srcOrd="0" destOrd="1" presId="urn:microsoft.com/office/officeart/2005/8/layout/chevron2"/>
    <dgm:cxn modelId="{BA9A7A66-C6C1-448C-B0E9-B174B393BD78}" type="presOf" srcId="{FAA58327-D317-459A-AA6C-2F8AB1207016}" destId="{A3754CD1-9305-4256-B66A-75DD0E546C6C}" srcOrd="0" destOrd="0" presId="urn:microsoft.com/office/officeart/2005/8/layout/chevron2"/>
    <dgm:cxn modelId="{5CB28F67-A490-43C2-9952-D96FD7679654}" srcId="{AAA15AB2-BEBD-4299-A6FC-794B4E4A0F44}" destId="{5E20E8F3-90D5-4145-9E7F-DDBBF3005420}" srcOrd="0" destOrd="0" parTransId="{96FCD0AA-EB31-46B4-AA6C-7CF954E677BB}" sibTransId="{2986BAC6-27F3-4D87-8B7E-5D9E760F832C}"/>
    <dgm:cxn modelId="{B924156C-65CE-43D9-9FC4-3866C2F53A17}" srcId="{0B4E0430-BF51-4EEA-95BD-A1BC07842BC0}" destId="{FAA58327-D317-459A-AA6C-2F8AB1207016}" srcOrd="0" destOrd="0" parTransId="{F36CDFCD-F837-4653-A36E-00DE5839B1C4}" sibTransId="{35E07613-C925-485C-82B9-118C5E1A8B28}"/>
    <dgm:cxn modelId="{A9119953-DD5B-4313-AF74-591878FE6763}" srcId="{111AE37A-7AF8-4B7D-AE8C-E314C6D37E5D}" destId="{AAA15AB2-BEBD-4299-A6FC-794B4E4A0F44}" srcOrd="0" destOrd="0" parTransId="{6EB700BE-7569-41D1-BF07-B7CFC2F46768}" sibTransId="{E5DE872D-9B81-4B1E-871E-A349B3196C7C}"/>
    <dgm:cxn modelId="{06383275-F337-45AE-BDEE-24E0A8DAE623}" type="presOf" srcId="{817DF94E-D315-4142-A0B2-048942D6BE75}" destId="{A3754CD1-9305-4256-B66A-75DD0E546C6C}" srcOrd="0" destOrd="1" presId="urn:microsoft.com/office/officeart/2005/8/layout/chevron2"/>
    <dgm:cxn modelId="{847BFE57-A34F-4B07-8773-47436DE93AC0}" type="presOf" srcId="{778A5943-86A4-4096-884E-9D3F3005245D}" destId="{D0ACFB70-3211-4E21-BE87-DE727B44B9C9}" srcOrd="0" destOrd="0" presId="urn:microsoft.com/office/officeart/2005/8/layout/chevron2"/>
    <dgm:cxn modelId="{4F4FF890-4FC7-4B24-9C60-0E7D724B0A82}" srcId="{2A7AD5BD-35C5-40CD-89F2-1886A07FEEDF}" destId="{778A5943-86A4-4096-884E-9D3F3005245D}" srcOrd="0" destOrd="0" parTransId="{56163237-C470-4F0B-9A92-606F519F7A92}" sibTransId="{F79F7918-2992-496B-8094-B75BF470C03A}"/>
    <dgm:cxn modelId="{AB1A8C9B-99D9-4B54-8E1F-8992593C83E6}" srcId="{AAA15AB2-BEBD-4299-A6FC-794B4E4A0F44}" destId="{EA394E44-0381-4924-B1CF-AE6817B24CB6}" srcOrd="1" destOrd="0" parTransId="{30CD06FC-CE91-4DF7-B1B9-4263A5AF8849}" sibTransId="{48215D6B-90E4-40D9-AE1C-F034B654D267}"/>
    <dgm:cxn modelId="{4B32C5A6-DEA7-4E13-B212-636265AADA14}" type="presOf" srcId="{BCAC9760-5749-4D5B-804B-98B7EB817F02}" destId="{A3754CD1-9305-4256-B66A-75DD0E546C6C}" srcOrd="0" destOrd="2" presId="urn:microsoft.com/office/officeart/2005/8/layout/chevron2"/>
    <dgm:cxn modelId="{75797CBA-2371-4359-B849-C668F430D6ED}" srcId="{0B4E0430-BF51-4EEA-95BD-A1BC07842BC0}" destId="{BCAC9760-5749-4D5B-804B-98B7EB817F02}" srcOrd="2" destOrd="0" parTransId="{A9AF082C-339B-4D84-AA97-9B3949DE46D7}" sibTransId="{85C804AA-C85D-4255-AEAA-05681C02E31F}"/>
    <dgm:cxn modelId="{79FF3ECD-65E1-485B-BBE7-FB7A9231CFAB}" srcId="{111AE37A-7AF8-4B7D-AE8C-E314C6D37E5D}" destId="{0B4E0430-BF51-4EEA-95BD-A1BC07842BC0}" srcOrd="2" destOrd="0" parTransId="{C861CBFB-E4BF-4261-B74C-4E494B64F364}" sibTransId="{42B1BE4E-7D09-4D8F-ABF0-50244779EBE5}"/>
    <dgm:cxn modelId="{3C2F63E1-CD92-41BB-9BDC-72FA5C770F26}" type="presOf" srcId="{2A7AD5BD-35C5-40CD-89F2-1886A07FEEDF}" destId="{F920D3AA-CFF9-48EA-8164-5A622D03EB02}" srcOrd="0" destOrd="0" presId="urn:microsoft.com/office/officeart/2005/8/layout/chevron2"/>
    <dgm:cxn modelId="{F6CDDCF8-700E-495A-9320-90FE7CCD74CE}" type="presOf" srcId="{0B4E0430-BF51-4EEA-95BD-A1BC07842BC0}" destId="{AE4B67D8-7AA3-4E4A-978C-501266181552}" srcOrd="0" destOrd="0" presId="urn:microsoft.com/office/officeart/2005/8/layout/chevron2"/>
    <dgm:cxn modelId="{BCF28CBB-DAD1-4C80-871E-3DBE2D7324CC}" type="presParOf" srcId="{CF930EB5-F779-4A29-B364-6540CA2D4FFE}" destId="{14B64474-6DE0-48FF-9567-8AE90F52F264}" srcOrd="0" destOrd="0" presId="urn:microsoft.com/office/officeart/2005/8/layout/chevron2"/>
    <dgm:cxn modelId="{0AFDDC80-A65C-4948-A73D-A70AC7422DC8}" type="presParOf" srcId="{14B64474-6DE0-48FF-9567-8AE90F52F264}" destId="{9FDC0B61-7C02-4386-8C47-C2030A3561CC}" srcOrd="0" destOrd="0" presId="urn:microsoft.com/office/officeart/2005/8/layout/chevron2"/>
    <dgm:cxn modelId="{12DC2547-513F-4E9E-A58F-C5A80E3D4E35}" type="presParOf" srcId="{14B64474-6DE0-48FF-9567-8AE90F52F264}" destId="{4894B0C0-1F0F-4A5C-9D5A-2C1535CFCD00}" srcOrd="1" destOrd="0" presId="urn:microsoft.com/office/officeart/2005/8/layout/chevron2"/>
    <dgm:cxn modelId="{AB822A12-25DE-463D-B18E-577E74EFE447}" type="presParOf" srcId="{CF930EB5-F779-4A29-B364-6540CA2D4FFE}" destId="{C7F0CC63-D59C-4F6E-BE4F-123E58B40D72}" srcOrd="1" destOrd="0" presId="urn:microsoft.com/office/officeart/2005/8/layout/chevron2"/>
    <dgm:cxn modelId="{34D2FDAE-FD97-41F6-9C7D-F0F2C0737725}" type="presParOf" srcId="{CF930EB5-F779-4A29-B364-6540CA2D4FFE}" destId="{A75191F9-9192-4679-A51E-AFD60639192A}" srcOrd="2" destOrd="0" presId="urn:microsoft.com/office/officeart/2005/8/layout/chevron2"/>
    <dgm:cxn modelId="{1587796A-55A0-4B0C-B3F4-18FC9E5A0F1E}" type="presParOf" srcId="{A75191F9-9192-4679-A51E-AFD60639192A}" destId="{F920D3AA-CFF9-48EA-8164-5A622D03EB02}" srcOrd="0" destOrd="0" presId="urn:microsoft.com/office/officeart/2005/8/layout/chevron2"/>
    <dgm:cxn modelId="{989789A9-1FB9-4A34-B368-1734EED49FAE}" type="presParOf" srcId="{A75191F9-9192-4679-A51E-AFD60639192A}" destId="{D0ACFB70-3211-4E21-BE87-DE727B44B9C9}" srcOrd="1" destOrd="0" presId="urn:microsoft.com/office/officeart/2005/8/layout/chevron2"/>
    <dgm:cxn modelId="{69C89062-2431-44C7-BEC3-558BDFFD11FC}" type="presParOf" srcId="{CF930EB5-F779-4A29-B364-6540CA2D4FFE}" destId="{C35DEE9D-B191-449E-BA22-4422404456DB}" srcOrd="3" destOrd="0" presId="urn:microsoft.com/office/officeart/2005/8/layout/chevron2"/>
    <dgm:cxn modelId="{D90661C7-9404-46EB-8E2E-EC59BD67B147}" type="presParOf" srcId="{CF930EB5-F779-4A29-B364-6540CA2D4FFE}" destId="{219328F4-62D2-4B00-83E6-CB522194BF8F}" srcOrd="4" destOrd="0" presId="urn:microsoft.com/office/officeart/2005/8/layout/chevron2"/>
    <dgm:cxn modelId="{98CD3F58-8212-452E-9A78-0228E6275DCD}" type="presParOf" srcId="{219328F4-62D2-4B00-83E6-CB522194BF8F}" destId="{AE4B67D8-7AA3-4E4A-978C-501266181552}" srcOrd="0" destOrd="0" presId="urn:microsoft.com/office/officeart/2005/8/layout/chevron2"/>
    <dgm:cxn modelId="{9A20AD37-759D-4F2C-B379-EDA7996D6043}" type="presParOf" srcId="{219328F4-62D2-4B00-83E6-CB522194BF8F}" destId="{A3754CD1-9305-4256-B66A-75DD0E546C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91A38-E751-492A-B1DA-64275B0D0C9E}">
      <dsp:nvSpPr>
        <dsp:cNvPr id="0" name=""/>
        <dsp:cNvSpPr/>
      </dsp:nvSpPr>
      <dsp:spPr>
        <a:xfrm>
          <a:off x="2531" y="682681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Потребность в одобрении </a:t>
          </a:r>
          <a:r>
            <a:rPr lang="ru-RU" sz="1300" kern="1200" dirty="0"/>
            <a:t>(желание всем угодить, понравиться, получить похвалу)</a:t>
          </a:r>
        </a:p>
      </dsp:txBody>
      <dsp:txXfrm>
        <a:off x="2531" y="682681"/>
        <a:ext cx="2008348" cy="1205008"/>
      </dsp:txXfrm>
    </dsp:sp>
    <dsp:sp modelId="{A4D86E1F-94FD-43DA-B369-B3C3D28E9E22}">
      <dsp:nvSpPr>
        <dsp:cNvPr id="0" name=""/>
        <dsp:cNvSpPr/>
      </dsp:nvSpPr>
      <dsp:spPr>
        <a:xfrm>
          <a:off x="2211714" y="682681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5714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Принятие асоциальных установок социума </a:t>
          </a:r>
          <a:r>
            <a:rPr lang="ru-RU" sz="1300" kern="1200" dirty="0"/>
            <a:t>(романтизация преступных и околозаконных поступков, подражание им) </a:t>
          </a:r>
        </a:p>
      </dsp:txBody>
      <dsp:txXfrm>
        <a:off x="2211714" y="682681"/>
        <a:ext cx="2008348" cy="1205008"/>
      </dsp:txXfrm>
    </dsp:sp>
    <dsp:sp modelId="{FDA64587-E980-4A8B-9FCF-DC8F7E7C1E50}">
      <dsp:nvSpPr>
        <dsp:cNvPr id="0" name=""/>
        <dsp:cNvSpPr/>
      </dsp:nvSpPr>
      <dsp:spPr>
        <a:xfrm>
          <a:off x="4420897" y="682681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1429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Подверженность влиянию группы </a:t>
          </a:r>
          <a:r>
            <a:rPr lang="ru-RU" sz="1300" kern="1200" dirty="0"/>
            <a:t>(приоритетно не свое мнение, а мнение окружающих людей) </a:t>
          </a:r>
        </a:p>
      </dsp:txBody>
      <dsp:txXfrm>
        <a:off x="4420897" y="682681"/>
        <a:ext cx="2008348" cy="1205008"/>
      </dsp:txXfrm>
    </dsp:sp>
    <dsp:sp modelId="{FBC2EDB0-B21A-46D3-9452-84546829482F}">
      <dsp:nvSpPr>
        <dsp:cNvPr id="0" name=""/>
        <dsp:cNvSpPr/>
      </dsp:nvSpPr>
      <dsp:spPr>
        <a:xfrm>
          <a:off x="6630080" y="682681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714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Наркопотребление в социальном окружении</a:t>
          </a:r>
          <a:r>
            <a:rPr lang="ru-RU" sz="1300" b="1" kern="1200" dirty="0"/>
            <a:t> </a:t>
          </a:r>
          <a:r>
            <a:rPr lang="ru-RU" sz="1300" kern="1200" dirty="0"/>
            <a:t>(наличие знакомых / друзей, употребляющих ПАВ) </a:t>
          </a:r>
        </a:p>
      </dsp:txBody>
      <dsp:txXfrm>
        <a:off x="6630080" y="682681"/>
        <a:ext cx="2008348" cy="1205008"/>
      </dsp:txXfrm>
    </dsp:sp>
    <dsp:sp modelId="{9D7730D1-CA6C-4049-BEAD-A878D8FF9E9F}">
      <dsp:nvSpPr>
        <dsp:cNvPr id="0" name=""/>
        <dsp:cNvSpPr/>
      </dsp:nvSpPr>
      <dsp:spPr>
        <a:xfrm>
          <a:off x="2531" y="2088525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285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Импульсивность</a:t>
          </a:r>
          <a:r>
            <a:rPr lang="ru-RU" sz="1300" kern="1200" dirty="0"/>
            <a:t> (отсутствие контроля над своими поступками, необдуманные действия)</a:t>
          </a:r>
        </a:p>
      </dsp:txBody>
      <dsp:txXfrm>
        <a:off x="2531" y="2088525"/>
        <a:ext cx="2008348" cy="1205008"/>
      </dsp:txXfrm>
    </dsp:sp>
    <dsp:sp modelId="{D92116D4-0713-43A7-91B7-4EF9C5A8BBDA}">
      <dsp:nvSpPr>
        <dsp:cNvPr id="0" name=""/>
        <dsp:cNvSpPr/>
      </dsp:nvSpPr>
      <dsp:spPr>
        <a:xfrm>
          <a:off x="2211714" y="2088525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8571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Склонность к риску </a:t>
          </a:r>
          <a:r>
            <a:rPr lang="ru-RU" sz="1300" kern="1200" dirty="0"/>
            <a:t>(опасное поведение, увлечения с риском для здоровья)</a:t>
          </a:r>
        </a:p>
      </dsp:txBody>
      <dsp:txXfrm>
        <a:off x="2211714" y="2088525"/>
        <a:ext cx="2008348" cy="1205008"/>
      </dsp:txXfrm>
    </dsp:sp>
    <dsp:sp modelId="{5665ACAB-0598-4285-BCEA-9F86BB291BFF}">
      <dsp:nvSpPr>
        <dsp:cNvPr id="0" name=""/>
        <dsp:cNvSpPr/>
      </dsp:nvSpPr>
      <dsp:spPr>
        <a:xfrm>
          <a:off x="4420897" y="2088525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4286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Фрустрация      </a:t>
          </a:r>
          <a:r>
            <a:rPr lang="ru-RU" sz="1300" b="0" kern="1200" dirty="0">
              <a:solidFill>
                <a:schemeClr val="bg1"/>
              </a:solidFill>
            </a:rPr>
            <a:t>(ощущение «преграды», неудовлетворенность важных желаний)</a:t>
          </a:r>
          <a:endParaRPr lang="ru-RU" sz="1300" b="1" kern="1200" dirty="0">
            <a:solidFill>
              <a:schemeClr val="tx2"/>
            </a:solidFill>
          </a:endParaRPr>
        </a:p>
      </dsp:txBody>
      <dsp:txXfrm>
        <a:off x="4420897" y="2088525"/>
        <a:ext cx="2008348" cy="1205008"/>
      </dsp:txXfrm>
    </dsp:sp>
    <dsp:sp modelId="{74BCB390-ED4D-473C-84A4-55499C574E0F}">
      <dsp:nvSpPr>
        <dsp:cNvPr id="0" name=""/>
        <dsp:cNvSpPr/>
      </dsp:nvSpPr>
      <dsp:spPr>
        <a:xfrm>
          <a:off x="6630080" y="2088525"/>
          <a:ext cx="2008348" cy="120500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Тревожность </a:t>
          </a:r>
          <a:r>
            <a:rPr lang="ru-RU" sz="1300" b="0" kern="1200" dirty="0">
              <a:solidFill>
                <a:schemeClr val="bg1"/>
              </a:solidFill>
            </a:rPr>
            <a:t>(постоянное ожидание плохого / неудачи)</a:t>
          </a:r>
          <a:endParaRPr lang="ru-RU" sz="1300" b="1" kern="1200" dirty="0">
            <a:solidFill>
              <a:schemeClr val="tx2"/>
            </a:solidFill>
          </a:endParaRPr>
        </a:p>
      </dsp:txBody>
      <dsp:txXfrm>
        <a:off x="6630080" y="2088525"/>
        <a:ext cx="2008348" cy="1205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2EDB0-B21A-46D3-9452-84546829482F}">
      <dsp:nvSpPr>
        <dsp:cNvPr id="0" name=""/>
        <dsp:cNvSpPr/>
      </dsp:nvSpPr>
      <dsp:spPr>
        <a:xfrm>
          <a:off x="388336" y="2506"/>
          <a:ext cx="2390081" cy="1434049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2"/>
              </a:solidFill>
            </a:rPr>
            <a:t>Принятие родителями </a:t>
          </a:r>
          <a:r>
            <a:rPr lang="ru-RU" sz="1500" kern="1200" dirty="0"/>
            <a:t>(хорошие взаимоотношения с родителями, ощущение «нужности», поддержки и понимания)</a:t>
          </a:r>
        </a:p>
      </dsp:txBody>
      <dsp:txXfrm>
        <a:off x="388336" y="2506"/>
        <a:ext cx="2390081" cy="1434049"/>
      </dsp:txXfrm>
    </dsp:sp>
    <dsp:sp modelId="{9D7730D1-CA6C-4049-BEAD-A878D8FF9E9F}">
      <dsp:nvSpPr>
        <dsp:cNvPr id="0" name=""/>
        <dsp:cNvSpPr/>
      </dsp:nvSpPr>
      <dsp:spPr>
        <a:xfrm>
          <a:off x="3017427" y="2506"/>
          <a:ext cx="2390081" cy="1434049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2"/>
              </a:solidFill>
            </a:rPr>
            <a:t>Принятие одноклассниками </a:t>
          </a:r>
          <a:r>
            <a:rPr lang="ru-RU" sz="1500" kern="1200" dirty="0"/>
            <a:t>(дружеские отношения с классным коллективом) </a:t>
          </a:r>
        </a:p>
      </dsp:txBody>
      <dsp:txXfrm>
        <a:off x="3017427" y="2506"/>
        <a:ext cx="2390081" cy="1434049"/>
      </dsp:txXfrm>
    </dsp:sp>
    <dsp:sp modelId="{D92116D4-0713-43A7-91B7-4EF9C5A8BBDA}">
      <dsp:nvSpPr>
        <dsp:cNvPr id="0" name=""/>
        <dsp:cNvSpPr/>
      </dsp:nvSpPr>
      <dsp:spPr>
        <a:xfrm>
          <a:off x="5646517" y="2506"/>
          <a:ext cx="2390081" cy="1434049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2"/>
              </a:solidFill>
            </a:rPr>
            <a:t>Социальная активность </a:t>
          </a:r>
          <a:r>
            <a:rPr lang="ru-RU" sz="1500" kern="1200" dirty="0"/>
            <a:t>(готовность к участию в социально-значимой деятельности)</a:t>
          </a:r>
        </a:p>
      </dsp:txBody>
      <dsp:txXfrm>
        <a:off x="5646517" y="2506"/>
        <a:ext cx="2390081" cy="1434049"/>
      </dsp:txXfrm>
    </dsp:sp>
    <dsp:sp modelId="{5665ACAB-0598-4285-BCEA-9F86BB291BFF}">
      <dsp:nvSpPr>
        <dsp:cNvPr id="0" name=""/>
        <dsp:cNvSpPr/>
      </dsp:nvSpPr>
      <dsp:spPr>
        <a:xfrm>
          <a:off x="1702881" y="1675564"/>
          <a:ext cx="2390081" cy="1434049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2"/>
              </a:solidFill>
            </a:rPr>
            <a:t>Самоконтроль поведения </a:t>
          </a:r>
          <a:r>
            <a:rPr lang="ru-RU" sz="1500" kern="1200" dirty="0"/>
            <a:t>(умение управлять своими эмоциями в зависимости от ситуации) </a:t>
          </a:r>
          <a:endParaRPr lang="ru-RU" sz="1500" b="1" kern="1200" dirty="0">
            <a:solidFill>
              <a:schemeClr val="tx2"/>
            </a:solidFill>
          </a:endParaRPr>
        </a:p>
      </dsp:txBody>
      <dsp:txXfrm>
        <a:off x="1702881" y="1675564"/>
        <a:ext cx="2390081" cy="1434049"/>
      </dsp:txXfrm>
    </dsp:sp>
    <dsp:sp modelId="{74BCB390-ED4D-473C-84A4-55499C574E0F}">
      <dsp:nvSpPr>
        <dsp:cNvPr id="0" name=""/>
        <dsp:cNvSpPr/>
      </dsp:nvSpPr>
      <dsp:spPr>
        <a:xfrm>
          <a:off x="4239475" y="1633302"/>
          <a:ext cx="2390081" cy="1434049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2"/>
              </a:solidFill>
            </a:rPr>
            <a:t>Самоэффективность</a:t>
          </a:r>
          <a:r>
            <a:rPr lang="ru-RU" sz="1500" kern="1200" dirty="0"/>
            <a:t> (уверенность в своих силах)</a:t>
          </a:r>
          <a:endParaRPr lang="ru-RU" sz="1500" b="1" kern="1200" dirty="0">
            <a:solidFill>
              <a:schemeClr val="tx2"/>
            </a:solidFill>
          </a:endParaRPr>
        </a:p>
      </dsp:txBody>
      <dsp:txXfrm>
        <a:off x="4239475" y="1633302"/>
        <a:ext cx="2390081" cy="1434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C0B61-7C02-4386-8C47-C2030A3561CC}">
      <dsp:nvSpPr>
        <dsp:cNvPr id="0" name=""/>
        <dsp:cNvSpPr/>
      </dsp:nvSpPr>
      <dsp:spPr>
        <a:xfrm rot="5400000">
          <a:off x="-177655" y="179348"/>
          <a:ext cx="1184370" cy="829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СПТ</a:t>
          </a:r>
        </a:p>
      </dsp:txBody>
      <dsp:txXfrm rot="-5400000">
        <a:off x="1" y="416223"/>
        <a:ext cx="829059" cy="355311"/>
      </dsp:txXfrm>
    </dsp:sp>
    <dsp:sp modelId="{4894B0C0-1F0F-4A5C-9D5A-2C1535CFCD00}">
      <dsp:nvSpPr>
        <dsp:cNvPr id="0" name=""/>
        <dsp:cNvSpPr/>
      </dsp:nvSpPr>
      <dsp:spPr>
        <a:xfrm rot="5400000">
          <a:off x="3864035" y="-3033283"/>
          <a:ext cx="769840" cy="6839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Проведение </a:t>
          </a:r>
          <a:r>
            <a:rPr lang="ru-RU" sz="1100" b="1" kern="1200" dirty="0"/>
            <a:t>тестирования</a:t>
          </a:r>
          <a:r>
            <a:rPr lang="ru-RU" sz="1100" kern="1200" dirty="0"/>
            <a:t> (сентябрь – ноябрь, все обучающиеся с 7 по 11 класс, студенты СПО)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Качественный </a:t>
          </a:r>
          <a:r>
            <a:rPr lang="ru-RU" sz="1100" b="1" kern="1200" dirty="0"/>
            <a:t>анализ</a:t>
          </a:r>
          <a:r>
            <a:rPr lang="ru-RU" sz="1100" kern="1200" dirty="0"/>
            <a:t> результатов педагогом-психологом + классным руководителем</a:t>
          </a:r>
        </a:p>
      </dsp:txBody>
      <dsp:txXfrm rot="-5400000">
        <a:off x="829059" y="39273"/>
        <a:ext cx="6802212" cy="694680"/>
      </dsp:txXfrm>
    </dsp:sp>
    <dsp:sp modelId="{F920D3AA-CFF9-48EA-8164-5A622D03EB02}">
      <dsp:nvSpPr>
        <dsp:cNvPr id="0" name=""/>
        <dsp:cNvSpPr/>
      </dsp:nvSpPr>
      <dsp:spPr>
        <a:xfrm rot="5400000">
          <a:off x="-177655" y="1162576"/>
          <a:ext cx="1184370" cy="829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Уточнение</a:t>
          </a:r>
        </a:p>
      </dsp:txBody>
      <dsp:txXfrm rot="-5400000">
        <a:off x="1" y="1399451"/>
        <a:ext cx="829059" cy="355311"/>
      </dsp:txXfrm>
    </dsp:sp>
    <dsp:sp modelId="{D0ACFB70-3211-4E21-BE87-DE727B44B9C9}">
      <dsp:nvSpPr>
        <dsp:cNvPr id="0" name=""/>
        <dsp:cNvSpPr/>
      </dsp:nvSpPr>
      <dsp:spPr>
        <a:xfrm rot="5400000">
          <a:off x="3864035" y="-2050054"/>
          <a:ext cx="769840" cy="6839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Проведение </a:t>
          </a:r>
          <a:r>
            <a:rPr lang="ru-RU" sz="1100" b="1" kern="1200" dirty="0"/>
            <a:t>уточняющих тестов</a:t>
          </a:r>
          <a:r>
            <a:rPr lang="ru-RU" sz="1100" kern="1200" dirty="0"/>
            <a:t> (при необходимости, теми методиками, которыми владеет педагог-психолог)</a:t>
          </a:r>
        </a:p>
      </dsp:txBody>
      <dsp:txXfrm rot="-5400000">
        <a:off x="829059" y="1022502"/>
        <a:ext cx="6802212" cy="694680"/>
      </dsp:txXfrm>
    </dsp:sp>
    <dsp:sp modelId="{AE4B67D8-7AA3-4E4A-978C-501266181552}">
      <dsp:nvSpPr>
        <dsp:cNvPr id="0" name=""/>
        <dsp:cNvSpPr/>
      </dsp:nvSpPr>
      <dsp:spPr>
        <a:xfrm rot="5400000">
          <a:off x="-177655" y="2145805"/>
          <a:ext cx="1184370" cy="829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Профилактика</a:t>
          </a:r>
        </a:p>
      </dsp:txBody>
      <dsp:txXfrm rot="-5400000">
        <a:off x="1" y="2382680"/>
        <a:ext cx="829059" cy="355311"/>
      </dsp:txXfrm>
    </dsp:sp>
    <dsp:sp modelId="{A3754CD1-9305-4256-B66A-75DD0E546C6C}">
      <dsp:nvSpPr>
        <dsp:cNvPr id="0" name=""/>
        <dsp:cNvSpPr/>
      </dsp:nvSpPr>
      <dsp:spPr>
        <a:xfrm rot="5400000">
          <a:off x="3864035" y="-1066826"/>
          <a:ext cx="769840" cy="6839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Выстраивание </a:t>
          </a:r>
          <a:r>
            <a:rPr lang="ru-RU" sz="1100" b="1" kern="1200" dirty="0"/>
            <a:t>плана работы </a:t>
          </a:r>
          <a:r>
            <a:rPr lang="ru-RU" sz="1100" kern="1200" dirty="0"/>
            <a:t>с классом / каждым обучающимся, которому необходима индивидуальная форма работы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/>
            <a:t>Выстраивание плана работы с родителями/законными представителями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Проведение </a:t>
          </a:r>
          <a:r>
            <a:rPr lang="ru-RU" sz="1100" b="1" kern="1200" dirty="0"/>
            <a:t>профилактической работы</a:t>
          </a:r>
        </a:p>
      </dsp:txBody>
      <dsp:txXfrm rot="-5400000">
        <a:off x="829059" y="2005730"/>
        <a:ext cx="6802212" cy="694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03AAA-EA4C-4126-8FCF-93F67AE0ED01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49E5A-2706-4B77-9A4B-85C552083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87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3810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810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5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0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35000"/>
            <a:ext cx="1971675" cy="45085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35000"/>
            <a:ext cx="5686425" cy="45085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87486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750" y="157500"/>
            <a:ext cx="6806700" cy="1104636"/>
          </a:xfrm>
        </p:spPr>
        <p:txBody>
          <a:bodyPr>
            <a:normAutofit/>
          </a:bodyPr>
          <a:lstStyle>
            <a:lvl1pPr>
              <a:defRPr sz="47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250" y="5296958"/>
            <a:ext cx="5737500" cy="304272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D773-BCC8-4360-9A6F-68AB44F7C26C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1677-725E-4205-BB33-0CD4487A6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810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810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5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905000"/>
            <a:ext cx="3566160" cy="3352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905000"/>
            <a:ext cx="3566160" cy="3352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8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473157"/>
            <a:ext cx="3566160" cy="27846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473157"/>
            <a:ext cx="3566160" cy="27846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92924"/>
            <a:ext cx="3291840" cy="14478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85800"/>
            <a:ext cx="4258818" cy="43205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881255"/>
            <a:ext cx="3291840" cy="313524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0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810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7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7290055" cy="3352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5392253"/>
            <a:ext cx="161560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89DCA0-1BB0-4A78-B9FD-CBA4791AF177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5392253"/>
            <a:ext cx="44260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5392253"/>
            <a:ext cx="7302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88603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70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660" r:id="rId12"/>
    <p:sldLayoutId id="2147483662" r:id="rId13"/>
    <p:sldLayoutId id="2147483663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spc-samara.r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cloud.mail.ru/public/xciF/HamrDyh2t" TargetMode="External"/><Relationship Id="rId3" Type="http://schemas.openxmlformats.org/officeDocument/2006/relationships/hyperlink" Target="https://cloud.mail.ru/public/SbcQ/MtbUYSBMg" TargetMode="External"/><Relationship Id="rId7" Type="http://schemas.openxmlformats.org/officeDocument/2006/relationships/hyperlink" Target="https://cloud.mail.ru/public/4Jv1/mPCAhCe3c" TargetMode="External"/><Relationship Id="rId2" Type="http://schemas.openxmlformats.org/officeDocument/2006/relationships/hyperlink" Target="https://cloud.mail.ru/public/E9oX/WQ5GDhcD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oud.mail.ru/public/kJAU/YnVHg4KPP" TargetMode="External"/><Relationship Id="rId11" Type="http://schemas.openxmlformats.org/officeDocument/2006/relationships/hyperlink" Target="https://cloud.mail.ru/public/tB57/mBtbXgb5z" TargetMode="External"/><Relationship Id="rId5" Type="http://schemas.openxmlformats.org/officeDocument/2006/relationships/hyperlink" Target="https://cloud.mail.ru/public/Ewid/FCphFbzdh" TargetMode="External"/><Relationship Id="rId10" Type="http://schemas.openxmlformats.org/officeDocument/2006/relationships/hyperlink" Target="https://cloud.mail.ru/public/rLpg/5UkYCNete" TargetMode="External"/><Relationship Id="rId4" Type="http://schemas.openxmlformats.org/officeDocument/2006/relationships/hyperlink" Target="https://cloud.mail.ru/public/j7LC/wdnqFRkd5" TargetMode="External"/><Relationship Id="rId9" Type="http://schemas.openxmlformats.org/officeDocument/2006/relationships/hyperlink" Target="https://cloud.mail.ru/public/FACJ/rCTj4bCX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spc-samara.ru/specialist/obuch/5_8/materials/pahomova/rasput.pdf" TargetMode="External"/><Relationship Id="rId2" Type="http://schemas.openxmlformats.org/officeDocument/2006/relationships/hyperlink" Target="http://rspc-samara.ru/specialist/obuch/5_8/materials/yudina/svoy_vybo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spc-samara.ru/specialist/obuch/9_11/materials/petrova/autoreg.pdf" TargetMode="External"/><Relationship Id="rId5" Type="http://schemas.openxmlformats.org/officeDocument/2006/relationships/hyperlink" Target="http://rspc-samara.ru/specialist/obuch/9_11/materials/sigacheva/perspektiva.pdf" TargetMode="External"/><Relationship Id="rId4" Type="http://schemas.openxmlformats.org/officeDocument/2006/relationships/hyperlink" Target="http://rspc-samara.ru/specialist/obuch/9_11/materials/dekina/rost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57500"/>
            <a:ext cx="6885000" cy="250532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/>
                </a:solidFill>
              </a:rPr>
              <a:t>Проектирование профилактической работы классного руководителя с подростками группы риска</a:t>
            </a:r>
            <a:br>
              <a:rPr lang="ru-RU" sz="28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по результатам проведения социально-психологического тестирования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17000" y="4567500"/>
            <a:ext cx="445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Клюева Татьяна Николаевна, директор ГБУ ДПО «Региональный </a:t>
            </a:r>
            <a:r>
              <a:rPr lang="ru-RU" dirty="0" err="1"/>
              <a:t>социопсихологический</a:t>
            </a:r>
            <a:r>
              <a:rPr lang="ru-RU" dirty="0"/>
              <a:t> центр»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81" y="4162500"/>
            <a:ext cx="1158340" cy="11583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5293" t="6351" r="6845" b="8963"/>
          <a:stretch/>
        </p:blipFill>
        <p:spPr>
          <a:xfrm>
            <a:off x="6012000" y="2410603"/>
            <a:ext cx="2520000" cy="2428916"/>
          </a:xfrm>
          <a:prstGeom prst="rect">
            <a:avLst/>
          </a:prstGeom>
        </p:spPr>
      </p:pic>
      <p:sp>
        <p:nvSpPr>
          <p:cNvPr id="7" name="Заголовок 5"/>
          <p:cNvSpPr txBox="1">
            <a:spLocks/>
          </p:cNvSpPr>
          <p:nvPr/>
        </p:nvSpPr>
        <p:spPr>
          <a:xfrm>
            <a:off x="6012000" y="4780939"/>
            <a:ext cx="2655000" cy="107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750" kern="1200" cap="all" spc="75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/>
              <a:t>тел/факс: 931-55-15 </a:t>
            </a:r>
            <a:br>
              <a:rPr lang="ru-RU" sz="1200" dirty="0"/>
            </a:br>
            <a:r>
              <a:rPr lang="ru-RU" sz="500" dirty="0"/>
              <a:t>    </a:t>
            </a:r>
            <a:br>
              <a:rPr lang="ru-RU" sz="1200" dirty="0"/>
            </a:br>
            <a:r>
              <a:rPr lang="en-US" sz="1200" dirty="0">
                <a:hlinkClick r:id="rId4"/>
              </a:rPr>
              <a:t>www.rspc-samara.ru</a:t>
            </a:r>
            <a:br>
              <a:rPr lang="ru-RU" sz="1200" dirty="0"/>
            </a:br>
            <a:r>
              <a:rPr lang="en-US" sz="500" dirty="0"/>
              <a:t> </a:t>
            </a:r>
            <a:r>
              <a:rPr lang="ru-RU" sz="500" dirty="0"/>
              <a:t>   </a:t>
            </a:r>
            <a:br>
              <a:rPr lang="en-US" sz="1200" dirty="0"/>
            </a:br>
            <a:r>
              <a:rPr lang="en-US" sz="1200" dirty="0"/>
              <a:t>spt-samara@inbox.ru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183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2000" y="787500"/>
            <a:ext cx="6840000" cy="4614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Предпосылки возникновения  суицидального поведения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92000" y="1867500"/>
            <a:ext cx="7017403" cy="34563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>
                <a:ea typeface="Lucida Sans Unicode"/>
              </a:rPr>
              <a:t>Нарушения в детско-родительских отношениях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Неудовлетворенность во взаимоотношениях с противоположным полом (романтические отношения)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Сложности во взаимоотношениях с отчимом (мачехой) в «лоскутных семьях»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Сложности во взаимоотношении со сверстниками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Проблемы с психическим здоровьем</a:t>
            </a:r>
          </a:p>
        </p:txBody>
      </p:sp>
    </p:spTree>
    <p:extLst>
      <p:ext uri="{BB962C8B-B14F-4D97-AF65-F5344CB8AC3E}">
        <p14:creationId xmlns:p14="http://schemas.microsoft.com/office/powerpoint/2010/main" val="95957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23B77-F30F-441D-BC05-4BD3F030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000" y="114933"/>
            <a:ext cx="4635000" cy="742950"/>
          </a:xfrm>
        </p:spPr>
        <p:txBody>
          <a:bodyPr>
            <a:normAutofit/>
          </a:bodyPr>
          <a:lstStyle/>
          <a:p>
            <a:pPr lvl="0"/>
            <a:r>
              <a:rPr lang="ru-RU" sz="1100" dirty="0"/>
              <a:t>Социально-психологический портрет</a:t>
            </a:r>
            <a:br>
              <a:rPr lang="ru-RU" sz="1100" dirty="0"/>
            </a:br>
            <a:r>
              <a:rPr lang="ru-RU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подростка, склонного к экстремистской деятельности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DDB9C79-5E21-4A73-B580-05223F2FF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38815"/>
              </p:ext>
            </p:extLst>
          </p:nvPr>
        </p:nvGraphicFramePr>
        <p:xfrm>
          <a:off x="323989" y="1066833"/>
          <a:ext cx="8478011" cy="417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455">
                  <a:extLst>
                    <a:ext uri="{9D8B030D-6E8A-4147-A177-3AD203B41FA5}">
                      <a16:colId xmlns:a16="http://schemas.microsoft.com/office/drawing/2014/main" val="2504544808"/>
                    </a:ext>
                  </a:extLst>
                </a:gridCol>
                <a:gridCol w="3474309">
                  <a:extLst>
                    <a:ext uri="{9D8B030D-6E8A-4147-A177-3AD203B41FA5}">
                      <a16:colId xmlns:a16="http://schemas.microsoft.com/office/drawing/2014/main" val="3378941155"/>
                    </a:ext>
                  </a:extLst>
                </a:gridCol>
                <a:gridCol w="1520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6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Критерий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Степень выраженности критерия</a:t>
                      </a:r>
                    </a:p>
                    <a:p>
                      <a:pPr algn="ctr"/>
                      <a:r>
                        <a:rPr lang="ru-RU" sz="1100" dirty="0"/>
                        <a:t>(когда ставится «+»)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Например</a:t>
                      </a:r>
                      <a:r>
                        <a:rPr lang="ru-RU" sz="1100" baseline="0" dirty="0"/>
                        <a:t> для </a:t>
                      </a:r>
                      <a:r>
                        <a:rPr lang="ru-RU" sz="1100" dirty="0"/>
                        <a:t>Иванова И.И.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Оценка (при полном соответствии «+», при несоответствии «-»)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39272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Самооценка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Высокая, часто нарциссизм (эгоцентризм, избыточная «озабоченность» собой)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Средний уровень 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-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66184"/>
                  </a:ext>
                </a:extLst>
              </a:tr>
              <a:tr h="2912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Успеваемость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Низкая / средняя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01408"/>
                  </a:ext>
                </a:extLst>
              </a:tr>
              <a:tr h="466719">
                <a:tc>
                  <a:txBody>
                    <a:bodyPr/>
                    <a:lstStyle/>
                    <a:p>
                      <a:r>
                        <a:rPr lang="ru-RU" sz="1100" dirty="0"/>
                        <a:t>Участие во внеурочной деятельности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Пассивное / активное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Пассивное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911710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Потребность в самореализации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Высокая, </a:t>
                      </a:r>
                      <a:r>
                        <a:rPr lang="ru-RU" sz="1100" dirty="0">
                          <a:cs typeface="Times New Roman" pitchFamily="18" charset="0"/>
                        </a:rPr>
                        <a:t>стремление к самоутверждению и завоеванию авторитета в своей среде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Высокая, негативный лидер класса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54103"/>
                  </a:ext>
                </a:extLst>
              </a:tr>
              <a:tr h="590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Конфликтность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cs typeface="Times New Roman" pitchFamily="18" charset="0"/>
                        </a:rPr>
                        <a:t>Склонность к конфликтности, созданию экстремальных ситуаций, острым переживаниям, рискованному поведению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Постоянные конфликты</a:t>
                      </a:r>
                      <a:r>
                        <a:rPr lang="ru-RU" sz="1100" baseline="0" dirty="0"/>
                        <a:t> и драки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708"/>
                  </a:ext>
                </a:extLst>
              </a:tr>
              <a:tr h="590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Поведение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Неприязненное и агрессивное отношение к людям иной социальной, религиозной, национальной группы, к иному мнению, ценностям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Высказывает неприязненное отношение к людям  другой национальности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66933"/>
                  </a:ext>
                </a:extLst>
              </a:tr>
              <a:tr h="417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Отношения в семье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Трудные или конфликтные отношения и непонимание в семье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Семья состоит</a:t>
                      </a:r>
                      <a:r>
                        <a:rPr lang="ru-RU" sz="1100" baseline="0" dirty="0"/>
                        <a:t> на учете как неблагополучная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376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7000" y="5242500"/>
            <a:ext cx="85869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Итого: на примере Иванова И.И. наблюдается совпадение 5 из 7 маркеров, что свидетельствует о наличии риска экстремистского поведения </a:t>
            </a:r>
            <a:r>
              <a:rPr lang="ru-RU" sz="1050" dirty="0">
                <a:solidFill>
                  <a:srgbClr val="FF0000"/>
                </a:solidFill>
              </a:rPr>
              <a:t>Граница нормы 5 «+» из  7 показателей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000" y="562500"/>
            <a:ext cx="54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/>
              <a:t>Карта выявления рисков экстремистского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72815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00" y="697500"/>
            <a:ext cx="5824965" cy="74295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Предпосылки для проявления экстремизма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75" y="2137500"/>
            <a:ext cx="8586954" cy="24842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Индивидуально-личностные особенности человека (ценностно-смысловые и мотивационные особенности)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Социальная обстановка в обществе (отсутствие в обществе единства идеологии и ценностей, проблемы самореализации)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Вовлечение в формальное и неформальное членство в организациях и движениях экстремистской направленности</a:t>
            </a:r>
          </a:p>
          <a:p>
            <a:pPr marL="272654" indent="-272654">
              <a:buClr>
                <a:srgbClr val="C00000"/>
              </a:buCl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03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23B77-F30F-441D-BC05-4BD3F030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000" y="0"/>
            <a:ext cx="3870001" cy="703446"/>
          </a:xfrm>
        </p:spPr>
        <p:txBody>
          <a:bodyPr>
            <a:normAutofit/>
          </a:bodyPr>
          <a:lstStyle/>
          <a:p>
            <a:pPr lvl="0"/>
            <a:r>
              <a:rPr lang="ru-RU" sz="900" dirty="0"/>
              <a:t>Социально-психологический портрет</a:t>
            </a:r>
            <a:br>
              <a:rPr lang="ru-RU" sz="900" dirty="0"/>
            </a:br>
            <a:r>
              <a:rPr lang="ru-RU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подростка, склонного к </a:t>
            </a:r>
            <a:r>
              <a:rPr lang="ru-RU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аддиктивному поведению </a:t>
            </a:r>
            <a:br>
              <a:rPr lang="ru-RU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(пагубным привычкам, зависимостям)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DDB9C79-5E21-4A73-B580-05223F2FF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291581"/>
              </p:ext>
            </p:extLst>
          </p:nvPr>
        </p:nvGraphicFramePr>
        <p:xfrm>
          <a:off x="139365" y="798640"/>
          <a:ext cx="8703252" cy="436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434">
                  <a:extLst>
                    <a:ext uri="{9D8B030D-6E8A-4147-A177-3AD203B41FA5}">
                      <a16:colId xmlns:a16="http://schemas.microsoft.com/office/drawing/2014/main" val="2504544808"/>
                    </a:ext>
                  </a:extLst>
                </a:gridCol>
                <a:gridCol w="3636201">
                  <a:extLst>
                    <a:ext uri="{9D8B030D-6E8A-4147-A177-3AD203B41FA5}">
                      <a16:colId xmlns:a16="http://schemas.microsoft.com/office/drawing/2014/main" val="3378941155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43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Критерий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Степень выраженности критерия</a:t>
                      </a:r>
                    </a:p>
                    <a:p>
                      <a:pPr algn="ctr"/>
                      <a:r>
                        <a:rPr lang="ru-RU" sz="1100" dirty="0"/>
                        <a:t>(когда ставится «+»)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Например  для </a:t>
                      </a:r>
                    </a:p>
                    <a:p>
                      <a:pPr algn="ctr"/>
                      <a:r>
                        <a:rPr lang="ru-RU" sz="1100" dirty="0"/>
                        <a:t>ученика 1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Оценка (при полном соответствии «+», при отсутствии </a:t>
                      </a:r>
                    </a:p>
                    <a:p>
                      <a:pPr algn="ctr"/>
                      <a:r>
                        <a:rPr lang="ru-RU" sz="1200" dirty="0"/>
                        <a:t>«-»)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39272"/>
                  </a:ext>
                </a:extLst>
              </a:tr>
              <a:tr h="324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Самооценка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Низкий и средний уровень 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Низкий уровень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66184"/>
                  </a:ext>
                </a:extLst>
              </a:tr>
              <a:tr h="57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Представления  о будущем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Сформированы, возможно фрустрированы (кажутся недостижимыми)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Хочет заниматься творчеством, но родители не позволяют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38413"/>
                  </a:ext>
                </a:extLst>
              </a:tr>
              <a:tr h="324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Успеваемость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Средняя / низкая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01408"/>
                  </a:ext>
                </a:extLst>
              </a:tr>
              <a:tr h="395715">
                <a:tc>
                  <a:txBody>
                    <a:bodyPr/>
                    <a:lstStyle/>
                    <a:p>
                      <a:r>
                        <a:rPr lang="ru-RU" sz="1100" dirty="0"/>
                        <a:t>Участие во внеурочной деятельности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Пассивное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Активное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911710"/>
                  </a:ext>
                </a:extLst>
              </a:tr>
              <a:tr h="396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Потребность в самореализации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Средняя / низкая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Средняя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54103"/>
                  </a:ext>
                </a:extLst>
              </a:tr>
              <a:tr h="464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Конфликтность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Эмоционально неустойчивы, недостаток самоконтроля, импульсивность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Импульсивен,</a:t>
                      </a:r>
                      <a:r>
                        <a:rPr lang="ru-RU" sz="1100" baseline="0" dirty="0"/>
                        <a:t> самоконтроль снижен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708"/>
                  </a:ext>
                </a:extLst>
              </a:tr>
              <a:tr h="608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Поведение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kern="1200" dirty="0"/>
                        <a:t>Общая психическая напряженность, значительный уровень тревоги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Значительный уровень тревоги</a:t>
                      </a:r>
                      <a:r>
                        <a:rPr lang="ru-RU" sz="1100" baseline="0" dirty="0"/>
                        <a:t>  (повышенная тревожность)</a:t>
                      </a:r>
                      <a:r>
                        <a:rPr lang="ru-RU" sz="1100" dirty="0"/>
                        <a:t> не  проявляется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66933"/>
                  </a:ext>
                </a:extLst>
              </a:tr>
              <a:tr h="464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Отношения в семье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Сложные, напряженные / внешне благоприятные, скрытые конфликты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Внешне благоприятные, но есть конфликт с родителями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376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513" y="5214683"/>
            <a:ext cx="85869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Итого: на примере Иванова И.И. наблюдается совпадение 5 из 8 маркеров, что свидетельствует о наличии риска </a:t>
            </a:r>
            <a:r>
              <a:rPr lang="ru-RU" sz="1050" dirty="0" err="1"/>
              <a:t>аддиктивного</a:t>
            </a:r>
            <a:r>
              <a:rPr lang="ru-RU" sz="1050" dirty="0"/>
              <a:t> поведения</a:t>
            </a:r>
          </a:p>
          <a:p>
            <a:r>
              <a:rPr lang="ru-RU" sz="1050" dirty="0">
                <a:solidFill>
                  <a:srgbClr val="FF0000"/>
                </a:solidFill>
              </a:rPr>
              <a:t>Граница нормы 5 «+» </a:t>
            </a:r>
            <a:r>
              <a:rPr lang="ru-RU" sz="1050">
                <a:solidFill>
                  <a:srgbClr val="FF0000"/>
                </a:solidFill>
              </a:rPr>
              <a:t>из  8 </a:t>
            </a:r>
            <a:r>
              <a:rPr lang="ru-RU" sz="1050" dirty="0">
                <a:solidFill>
                  <a:srgbClr val="FF0000"/>
                </a:solidFill>
              </a:rPr>
              <a:t>показателей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47001" y="351947"/>
            <a:ext cx="5343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Карта выявления рисков зависимого 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6103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00" y="697500"/>
            <a:ext cx="5824965" cy="742950"/>
          </a:xfrm>
        </p:spPr>
        <p:txBody>
          <a:bodyPr>
            <a:noAutofit/>
          </a:bodyPr>
          <a:lstStyle/>
          <a:p>
            <a:r>
              <a:rPr lang="ru-RU" sz="1800" b="1" dirty="0"/>
              <a:t>Предпосылки для проявления аддиктивного поведения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000" y="1912500"/>
            <a:ext cx="7011474" cy="24842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>
                <a:ea typeface="Lucida Sans Unicode"/>
              </a:rPr>
              <a:t>Нарушения в детско-родительских отношениях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Сложности во взаимоотношении со сверстниками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Проблемы с психическим здоровьем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Поиск внешней поддержки за счет не общения, а химического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174203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EC53A-94C4-416D-B8E4-B8452732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00" y="607500"/>
            <a:ext cx="6326460" cy="557213"/>
          </a:xfrm>
        </p:spPr>
        <p:txBody>
          <a:bodyPr>
            <a:noAutofit/>
          </a:bodyPr>
          <a:lstStyle/>
          <a:p>
            <a:r>
              <a:rPr lang="ru-RU" sz="1800" dirty="0"/>
              <a:t>Организация профилактической работы в ОО по результатам СПТ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591623"/>
              </p:ext>
            </p:extLst>
          </p:nvPr>
        </p:nvGraphicFramePr>
        <p:xfrm>
          <a:off x="657000" y="1867500"/>
          <a:ext cx="7668852" cy="315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4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332862"/>
            <a:ext cx="5490000" cy="620784"/>
          </a:xfrm>
        </p:spPr>
        <p:txBody>
          <a:bodyPr>
            <a:noAutofit/>
          </a:bodyPr>
          <a:lstStyle/>
          <a:p>
            <a:r>
              <a:rPr lang="ru-RU" sz="1600" dirty="0"/>
              <a:t>Сводная карта результатов СПТ   «___» класса , школы №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92357"/>
              </p:ext>
            </p:extLst>
          </p:nvPr>
        </p:nvGraphicFramePr>
        <p:xfrm>
          <a:off x="522000" y="1237500"/>
          <a:ext cx="8256557" cy="418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18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ФИО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Факторы риска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Факторы защиты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vert="vert27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39379"/>
                  </a:ext>
                </a:extLst>
              </a:tr>
              <a:tr h="999208">
                <a:tc vMerge="1">
                  <a:txBody>
                    <a:bodyPr/>
                    <a:lstStyle/>
                    <a:p>
                      <a:pPr algn="ctr"/>
                      <a:endParaRPr lang="ru-RU" sz="9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hlinkClick r:id="rId2"/>
                        </a:rPr>
                        <a:t>Потребность в одобрении 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hlinkClick r:id="rId3"/>
                        </a:rPr>
                        <a:t>Подвержен-</a:t>
                      </a:r>
                      <a:r>
                        <a:rPr lang="ru-RU" sz="1100" b="1" dirty="0" err="1">
                          <a:solidFill>
                            <a:schemeClr val="bg1"/>
                          </a:solidFill>
                          <a:hlinkClick r:id="rId3"/>
                        </a:rPr>
                        <a:t>ность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hlinkClick r:id="rId3"/>
                        </a:rPr>
                        <a:t> влиянию группы 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Принятие асоциальных установок социума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Наркопотреб-ление в социальном окружении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Склонность к риску (опасности)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Импульсив-ность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Тревожность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Фрустрация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Принятие родителями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Принятие </a:t>
                      </a:r>
                      <a:r>
                        <a:rPr lang="ru-RU" sz="11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одноклассни-ками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Социальная активность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Самоконтроль поведения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Самоэффек-тивность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6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ИТОГО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6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889AF-8AB0-4F40-938A-A1E8D0A9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49" y="472500"/>
            <a:ext cx="8505945" cy="557213"/>
          </a:xfrm>
        </p:spPr>
        <p:txBody>
          <a:bodyPr>
            <a:noAutofit/>
          </a:bodyPr>
          <a:lstStyle/>
          <a:p>
            <a:r>
              <a:rPr lang="ru-RU" sz="1800" b="1" dirty="0"/>
              <a:t>Какую работу проводить </a:t>
            </a:r>
            <a:br>
              <a:rPr lang="ru-RU" sz="1800" b="1" dirty="0"/>
            </a:br>
            <a:r>
              <a:rPr lang="ru-RU" sz="1800" b="1" dirty="0"/>
              <a:t>для снижения подверженности влиянию группы?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B3A828-A58D-4D2D-ABC2-D850CE457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82500"/>
            <a:ext cx="7785000" cy="4432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u="sng" dirty="0"/>
              <a:t>Диагностика (проводит педагог-психолог)</a:t>
            </a:r>
            <a:r>
              <a:rPr lang="ru-RU" sz="1400" dirty="0"/>
              <a:t>: Тест-опросник «Исследование уровня </a:t>
            </a:r>
            <a:r>
              <a:rPr lang="ru-RU" sz="1400" dirty="0" err="1"/>
              <a:t>ассертивности</a:t>
            </a:r>
            <a:r>
              <a:rPr lang="ru-RU" sz="1400" dirty="0"/>
              <a:t>» (умение противостоять давлению группы) -  (модифицированный В. </a:t>
            </a:r>
            <a:r>
              <a:rPr lang="ru-RU" sz="1400" dirty="0" err="1"/>
              <a:t>Каппони</a:t>
            </a:r>
            <a:r>
              <a:rPr lang="ru-RU" sz="1400" dirty="0"/>
              <a:t>, Т. </a:t>
            </a:r>
            <a:r>
              <a:rPr lang="ru-RU" sz="1400" dirty="0" err="1"/>
              <a:t>Новак</a:t>
            </a:r>
            <a:r>
              <a:rPr lang="ru-RU" sz="1400" dirty="0"/>
              <a:t>), Оценка </a:t>
            </a:r>
            <a:r>
              <a:rPr lang="ru-RU" sz="1400" dirty="0" err="1"/>
              <a:t>суггестивности</a:t>
            </a:r>
            <a:r>
              <a:rPr lang="ru-RU" sz="1400" dirty="0"/>
              <a:t> (внушаемости) / Елисеев О.П. </a:t>
            </a:r>
            <a:endParaRPr lang="ru-RU" sz="1400" b="1" u="sng" dirty="0"/>
          </a:p>
          <a:p>
            <a:pPr marL="0" indent="0" algn="just">
              <a:buNone/>
            </a:pPr>
            <a:r>
              <a:rPr lang="ru-RU" sz="1400" b="1" u="sng" dirty="0"/>
              <a:t>Цель профилактических мероприятий</a:t>
            </a:r>
            <a:r>
              <a:rPr lang="ru-RU" sz="1400" dirty="0"/>
              <a:t>: </a:t>
            </a:r>
            <a:r>
              <a:rPr lang="ru-RU" sz="1400" dirty="0">
                <a:solidFill>
                  <a:srgbClr val="292934"/>
                </a:solidFill>
              </a:rPr>
              <a:t>формировать </a:t>
            </a:r>
            <a:r>
              <a:rPr lang="ru-RU" sz="1400" dirty="0"/>
              <a:t>способности выражать и отстаивать своё мнение и интересы</a:t>
            </a:r>
            <a:endParaRPr lang="ru-RU" sz="1400" b="1" u="sng" dirty="0"/>
          </a:p>
          <a:p>
            <a:pPr marL="0" indent="0" algn="just">
              <a:buNone/>
            </a:pPr>
            <a:r>
              <a:rPr lang="ru-RU" sz="1400" b="1" u="sng" dirty="0"/>
              <a:t>Групповая форма работы (проводит классный руководитель)</a:t>
            </a:r>
            <a:r>
              <a:rPr lang="ru-RU" sz="1400" dirty="0"/>
              <a:t>:</a:t>
            </a:r>
          </a:p>
          <a:p>
            <a:pPr algn="just">
              <a:lnSpc>
                <a:spcPct val="120000"/>
              </a:lnSpc>
              <a:spcBef>
                <a:spcPts val="338"/>
              </a:spcBef>
            </a:pPr>
            <a:r>
              <a:rPr lang="ru-RU" sz="1400" dirty="0"/>
              <a:t>Классные часы, беседы-дискуссии «Умей сказать НЕТ», «Могу ли Я принять решение, отличное от группы?», «Как отстоять свое мнение?» </a:t>
            </a:r>
          </a:p>
          <a:p>
            <a:pPr algn="just">
              <a:lnSpc>
                <a:spcPct val="120000"/>
              </a:lnSpc>
              <a:spcBef>
                <a:spcPts val="338"/>
              </a:spcBef>
            </a:pPr>
            <a:r>
              <a:rPr lang="ru-RU" sz="1400" dirty="0"/>
              <a:t>Просмотр и обсуждение сериала «Все по-честному» (ГТРК «Самара»), фильмы «Чучело», «Повелитель мух» и т.п.,  различных видеороликов, в сюжете которых показано столкновение мнений, ценностей, убеждений.</a:t>
            </a:r>
          </a:p>
          <a:p>
            <a:pPr algn="just">
              <a:lnSpc>
                <a:spcPct val="120000"/>
              </a:lnSpc>
              <a:spcBef>
                <a:spcPts val="338"/>
              </a:spcBef>
            </a:pPr>
            <a:r>
              <a:rPr lang="ru-RU" sz="1400" dirty="0"/>
              <a:t>Социальный проект: «Кто Я?», «Какой Я», «Я и другие». </a:t>
            </a:r>
          </a:p>
          <a:p>
            <a:pPr algn="just">
              <a:lnSpc>
                <a:spcPct val="120000"/>
              </a:lnSpc>
              <a:spcBef>
                <a:spcPts val="338"/>
              </a:spcBef>
            </a:pPr>
            <a:r>
              <a:rPr lang="ru-RU" sz="1400" dirty="0"/>
              <a:t>Проекты, направленные на формирование  установок  на здоровый образ жизни  </a:t>
            </a:r>
          </a:p>
          <a:p>
            <a:pPr algn="just">
              <a:lnSpc>
                <a:spcPct val="120000"/>
              </a:lnSpc>
              <a:spcBef>
                <a:spcPts val="338"/>
              </a:spcBef>
            </a:pPr>
            <a:r>
              <a:rPr lang="ru-RU" sz="1400" dirty="0"/>
              <a:t>Игра «На что потратить жизнь?»</a:t>
            </a:r>
          </a:p>
        </p:txBody>
      </p:sp>
    </p:spTree>
    <p:extLst>
      <p:ext uri="{BB962C8B-B14F-4D97-AF65-F5344CB8AC3E}">
        <p14:creationId xmlns:p14="http://schemas.microsoft.com/office/powerpoint/2010/main" val="202484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827A1-0D68-443A-A816-6334DA48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12500"/>
            <a:ext cx="6399711" cy="55721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Комплексные</a:t>
            </a:r>
            <a:r>
              <a:rPr lang="ru-RU" sz="1800" b="1" dirty="0"/>
              <a:t> </a:t>
            </a:r>
            <a:r>
              <a:rPr lang="ru-RU" sz="1800" dirty="0"/>
              <a:t>профилактические программы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F1580B5-B177-4D0F-A355-699029274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537894"/>
              </p:ext>
            </p:extLst>
          </p:nvPr>
        </p:nvGraphicFramePr>
        <p:xfrm>
          <a:off x="296999" y="683624"/>
          <a:ext cx="8639999" cy="4673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2666">
                  <a:extLst>
                    <a:ext uri="{9D8B030D-6E8A-4147-A177-3AD203B41FA5}">
                      <a16:colId xmlns:a16="http://schemas.microsoft.com/office/drawing/2014/main" val="1659331642"/>
                    </a:ext>
                  </a:extLst>
                </a:gridCol>
                <a:gridCol w="3277333">
                  <a:extLst>
                    <a:ext uri="{9D8B030D-6E8A-4147-A177-3AD203B41FA5}">
                      <a16:colId xmlns:a16="http://schemas.microsoft.com/office/drawing/2014/main" val="2220230833"/>
                    </a:ext>
                  </a:extLst>
                </a:gridCol>
                <a:gridCol w="2790000">
                  <a:extLst>
                    <a:ext uri="{9D8B030D-6E8A-4147-A177-3AD203B41FA5}">
                      <a16:colId xmlns:a16="http://schemas.microsoft.com/office/drawing/2014/main" val="3485203624"/>
                    </a:ext>
                  </a:extLst>
                </a:gridCol>
              </a:tblGrid>
              <a:tr h="243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Программа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Цель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Ссылка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08909"/>
                  </a:ext>
                </a:extLst>
              </a:tr>
              <a:tr h="614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baseline="0" dirty="0">
                          <a:solidFill>
                            <a:srgbClr val="000099"/>
                          </a:solidFill>
                          <a:effectLst/>
                          <a:hlinkClick r:id="rId2"/>
                        </a:rPr>
                        <a:t>Юдина И.М., Вавилова О.С. Профилактическая психолого-педагогическая программа «Свой выбор!»</a:t>
                      </a:r>
                      <a:endParaRPr lang="ru-RU" sz="1200" baseline="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 и личностное развитие подростка и профилактика отклоняющегося поведения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hlinkClick r:id="rId2"/>
                        </a:rPr>
                        <a:t>http://rspc-samara.ru/specialist/obuch/5_8/materials/yudina/svoy_vybor.pdf</a:t>
                      </a:r>
                      <a:endParaRPr lang="ru-RU" sz="105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060377"/>
                  </a:ext>
                </a:extLst>
              </a:tr>
              <a:tr h="543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baseline="0" dirty="0">
                          <a:solidFill>
                            <a:srgbClr val="000099"/>
                          </a:solidFill>
                          <a:effectLst/>
                          <a:hlinkClick r:id="rId3"/>
                        </a:rPr>
                        <a:t>Пахомова А.Г. Тренинг для школьников «Если ты окажешься на распутье»</a:t>
                      </a:r>
                      <a:endParaRPr lang="ru-RU" sz="1200" baseline="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Профилактика рискованного поведения, посредством формирования доброжелательного отношения к жизненным ценностям.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hlinkClick r:id="rId3"/>
                        </a:rPr>
                        <a:t>http://rspc-samara.ru/specialist/obuch/5_8/materials/pahomova/rasput.pdf</a:t>
                      </a:r>
                      <a:endParaRPr lang="ru-RU" sz="105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75739"/>
                  </a:ext>
                </a:extLst>
              </a:tr>
              <a:tr h="614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baseline="0" dirty="0" err="1">
                          <a:solidFill>
                            <a:srgbClr val="000099"/>
                          </a:solidFill>
                          <a:effectLst/>
                          <a:hlinkClick r:id="rId4"/>
                        </a:rPr>
                        <a:t>Дёкина</a:t>
                      </a:r>
                      <a:r>
                        <a:rPr lang="ru-RU" sz="1200" u="sng" baseline="0" dirty="0">
                          <a:solidFill>
                            <a:srgbClr val="000099"/>
                          </a:solidFill>
                          <a:effectLst/>
                          <a:hlinkClick r:id="rId4"/>
                        </a:rPr>
                        <a:t> Е.А. Развивающая психолого-педагогическая программа «Личностный рост»</a:t>
                      </a:r>
                      <a:endParaRPr lang="ru-RU" sz="1200" baseline="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самосознания и </a:t>
                      </a:r>
                      <a:r>
                        <a:rPr lang="ru-RU" sz="1400" dirty="0" err="1">
                          <a:effectLst/>
                        </a:rPr>
                        <a:t>самоисследования</a:t>
                      </a:r>
                      <a:r>
                        <a:rPr lang="ru-RU" sz="1400" dirty="0">
                          <a:effectLst/>
                        </a:rPr>
                        <a:t> старших подростков через межличностное взаимодействие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hlinkClick r:id="rId4"/>
                        </a:rPr>
                        <a:t>http://rspc-samara.ru/specialist/obuch/9_11/materials/dekina/rost.pdf</a:t>
                      </a:r>
                      <a:endParaRPr lang="ru-RU" sz="105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155450"/>
                  </a:ext>
                </a:extLst>
              </a:tr>
              <a:tr h="486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baseline="0" dirty="0" err="1">
                          <a:solidFill>
                            <a:srgbClr val="000099"/>
                          </a:solidFill>
                          <a:effectLst/>
                          <a:hlinkClick r:id="rId5"/>
                        </a:rPr>
                        <a:t>Сигачева</a:t>
                      </a:r>
                      <a:r>
                        <a:rPr lang="ru-RU" sz="1200" u="sng" baseline="0" dirty="0">
                          <a:solidFill>
                            <a:srgbClr val="000099"/>
                          </a:solidFill>
                          <a:effectLst/>
                          <a:hlinkClick r:id="rId5"/>
                        </a:rPr>
                        <a:t> О.В. Развивающая психолого-педагогическая программа «Перспектива»</a:t>
                      </a:r>
                      <a:endParaRPr lang="ru-RU" sz="1200" baseline="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навыков построения конструктивной жизненной стратегии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hlinkClick r:id="rId5"/>
                        </a:rPr>
                        <a:t>http://rspc-samara.ru/specialist/obuch/9_11/materials/sigacheva/perspektiva.pdf</a:t>
                      </a:r>
                      <a:endParaRPr lang="ru-RU" sz="105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988964"/>
                  </a:ext>
                </a:extLst>
              </a:tr>
              <a:tr h="850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baseline="0" dirty="0">
                          <a:solidFill>
                            <a:srgbClr val="000099"/>
                          </a:solidFill>
                          <a:effectLst/>
                          <a:hlinkClick r:id="rId6"/>
                        </a:rPr>
                        <a:t>Петрова С.А. Программа психолого-педагогических развивающих занятий «Формула эмоционального равновесия»</a:t>
                      </a:r>
                      <a:endParaRPr lang="ru-RU" sz="1200" baseline="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стрессоустойчивости, развитие навыков самопознания и </a:t>
                      </a:r>
                      <a:r>
                        <a:rPr lang="ru-RU" sz="1400" dirty="0" err="1">
                          <a:effectLst/>
                        </a:rPr>
                        <a:t>саморегуляции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hlinkClick r:id="rId6"/>
                        </a:rPr>
                        <a:t>http://rspc-samara.ru/specialist/obuch/9_11/materials/petrova/autoreg.pdf</a:t>
                      </a:r>
                      <a:endParaRPr lang="ru-RU" sz="105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76" marR="36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49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3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422" y="247500"/>
            <a:ext cx="8566577" cy="557213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Примерный </a:t>
            </a:r>
            <a:r>
              <a:rPr lang="ru-RU" sz="1800"/>
              <a:t>план совместной </a:t>
            </a:r>
            <a:r>
              <a:rPr lang="ru-RU" sz="1800" dirty="0"/>
              <a:t>работы классного руководителя и педагога-психолога по результатам СПТ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718279"/>
              </p:ext>
            </p:extLst>
          </p:nvPr>
        </p:nvGraphicFramePr>
        <p:xfrm>
          <a:off x="242469" y="804713"/>
          <a:ext cx="8748972" cy="477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9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Организационная работа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по профилактике</a:t>
                      </a:r>
                      <a:r>
                        <a:rPr lang="ru-RU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риска возможного вовлечения в зависимое поведение, связанные с дефицитом ресурсов психологической устойчивости личности (индивидуально с учащимися  группы риска, ответственные: классные руководители, педагог – психолог).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классами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 «Позитивное формулирование своего будущего» (ответственные классные руководители, педагог – психолог).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Психологический практикум «Коррекция агрессии и </a:t>
                      </a:r>
                      <a:r>
                        <a:rPr lang="ru-RU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аутоагрессии</a:t>
                      </a: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подростков» (ответственные: классные руководители, педагог – психолог).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1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консультирование родителей по вопросам  взаимоотношений с детьми (ответственные: педагог-психолог, классный руководитель).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консультирование родителей «Формирование у ребенка личностных качеств, необходимых для конструктивного, успешного и ответственного поведения в обществе» (ответственный: педагог-психолог).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77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обучающихся группы риска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уровня жизненного оптимизма».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«Позитивное  формулирование своего будущего».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стрессоустойчивости и навыков совладания со стрессом: принятия решений, обращения за социальной поддержкой, избегания опасных ситуаций».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навыков саморегуляции и самоорганизации личности».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«Содействие осознания обучающимися ценности экологически целесообразного, здорового и безопасного образа жизни».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«Систематические занятия физической культурой и спортом, готовности к выбору индивидуальных режимов двигательной активности на основе осознания собственных возможностей».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000" y="292500"/>
            <a:ext cx="7785000" cy="4579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cap="all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В  Стратегии развития воспитания определены следующие направления воспитания, определяющие мотивационно-смысловую сферу личности: </a:t>
            </a:r>
          </a:p>
          <a:p>
            <a:pPr marL="68580" indent="-68580" defTabSz="685800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000" dirty="0"/>
              <a:t>формирование у детей позитивных жизненных ориентиров и планов</a:t>
            </a:r>
          </a:p>
          <a:p>
            <a:pPr marL="68580" indent="-68580" defTabSz="685800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000" dirty="0"/>
              <a:t>развитие сопереживания, эмпатии и формирования позитивного отношения к людям </a:t>
            </a:r>
          </a:p>
          <a:p>
            <a:pPr marL="68580" indent="-68580" defTabSz="685800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000" dirty="0"/>
              <a:t>формирование стабильной системы нравственных и смысловых установок личности</a:t>
            </a:r>
          </a:p>
          <a:p>
            <a:pPr marL="68580" indent="-68580" defTabSz="685800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000" dirty="0"/>
              <a:t>формирование эффективных моделей поведения в  различных трудных жизненных ситуациях, в том числе проблемных,  стрессовых и конфликтных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FF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7000" y="2722500"/>
            <a:ext cx="7506834" cy="1787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"...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Сущность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человека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простой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набор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отношений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их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ансамбль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центром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которого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является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отношение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другому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Овладевая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этим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центром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любовь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овладевает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ключом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постижению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всей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сущности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человека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целом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" 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                                                                                                  (</a:t>
            </a:r>
            <a:r>
              <a:rPr lang="ru-RU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ru-RU" sz="1800" dirty="0" err="1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r>
              <a:rPr lang="ru-RU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sz="1800" dirty="0" err="1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r>
              <a:rPr lang="ru-RU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Братусь</a:t>
            </a:r>
            <a:r>
              <a:rPr lang="ru-RU" sz="1800" dirty="0">
                <a:latin typeface="Arial Rounded MT Bold" panose="020F07040305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202500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056D2-B5A0-460B-AC2C-24708BFA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91824"/>
            <a:ext cx="6858000" cy="55721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Риски и способы защиты в социальной ситуации развития подростка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F793A7-C324-430E-BE48-F818A3D36F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1930" y="2087402"/>
            <a:ext cx="2026367" cy="2074923"/>
          </a:xfrm>
          <a:prstGeom prst="rect">
            <a:avLst/>
          </a:prstGeom>
        </p:spPr>
      </p:pic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715C9A11-FB41-4E90-9104-5CEF5C5801EC}"/>
              </a:ext>
            </a:extLst>
          </p:cNvPr>
          <p:cNvSpPr/>
          <p:nvPr/>
        </p:nvSpPr>
        <p:spPr>
          <a:xfrm>
            <a:off x="1465098" y="2479458"/>
            <a:ext cx="1944217" cy="81797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13" dirty="0">
                <a:solidFill>
                  <a:srgbClr val="292934"/>
                </a:solidFill>
              </a:rPr>
              <a:t>Асоциальное окружение </a:t>
            </a:r>
          </a:p>
          <a:p>
            <a:pPr algn="ctr"/>
            <a:r>
              <a:rPr lang="ru-RU" sz="1013" dirty="0">
                <a:solidFill>
                  <a:srgbClr val="292934"/>
                </a:solidFill>
              </a:rPr>
              <a:t>Сверстники, более  старшие друзья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5753661E-3944-4595-987F-C86C1DA96BF4}"/>
              </a:ext>
            </a:extLst>
          </p:cNvPr>
          <p:cNvSpPr/>
          <p:nvPr/>
        </p:nvSpPr>
        <p:spPr>
          <a:xfrm>
            <a:off x="1485766" y="3353263"/>
            <a:ext cx="1952108" cy="83697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13" dirty="0" err="1">
                <a:solidFill>
                  <a:srgbClr val="292934"/>
                </a:solidFill>
              </a:rPr>
              <a:t>Медийное</a:t>
            </a:r>
            <a:r>
              <a:rPr lang="ru-RU" sz="1013" dirty="0">
                <a:solidFill>
                  <a:srgbClr val="292934"/>
                </a:solidFill>
              </a:rPr>
              <a:t> пространство, </a:t>
            </a:r>
          </a:p>
          <a:p>
            <a:pPr algn="ctr"/>
            <a:r>
              <a:rPr lang="ru-RU" sz="1013" dirty="0">
                <a:solidFill>
                  <a:srgbClr val="292934"/>
                </a:solidFill>
              </a:rPr>
              <a:t>Отрицательный контент</a:t>
            </a:r>
          </a:p>
        </p:txBody>
      </p:sp>
      <p:sp>
        <p:nvSpPr>
          <p:cNvPr id="12" name="Блок-схема: память с последовательным доступом 11">
            <a:extLst>
              <a:ext uri="{FF2B5EF4-FFF2-40B4-BE49-F238E27FC236}">
                <a16:creationId xmlns:a16="http://schemas.microsoft.com/office/drawing/2014/main" id="{58D750A3-37F0-496F-A9B1-684A66D95E2E}"/>
              </a:ext>
            </a:extLst>
          </p:cNvPr>
          <p:cNvSpPr/>
          <p:nvPr/>
        </p:nvSpPr>
        <p:spPr>
          <a:xfrm>
            <a:off x="1334119" y="1188550"/>
            <a:ext cx="1960852" cy="1074884"/>
          </a:xfrm>
          <a:prstGeom prst="flowChartMagnetic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00"/>
                </a:solidFill>
              </a:rPr>
              <a:t>индивидуально-психологические и личностные характеристики</a:t>
            </a:r>
            <a:endParaRPr lang="ru-RU" sz="1200" dirty="0">
              <a:solidFill>
                <a:srgbClr val="292934"/>
              </a:solidFill>
            </a:endParaRPr>
          </a:p>
        </p:txBody>
      </p:sp>
      <p:sp>
        <p:nvSpPr>
          <p:cNvPr id="15" name="Стрелка: влево 14">
            <a:extLst>
              <a:ext uri="{FF2B5EF4-FFF2-40B4-BE49-F238E27FC236}">
                <a16:creationId xmlns:a16="http://schemas.microsoft.com/office/drawing/2014/main" id="{B8C668C1-2839-4A54-8BF6-EB365EC90E2B}"/>
              </a:ext>
            </a:extLst>
          </p:cNvPr>
          <p:cNvSpPr/>
          <p:nvPr/>
        </p:nvSpPr>
        <p:spPr>
          <a:xfrm>
            <a:off x="5111937" y="2474803"/>
            <a:ext cx="2146739" cy="81797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13" dirty="0">
                <a:solidFill>
                  <a:srgbClr val="292934"/>
                </a:solidFill>
              </a:rPr>
              <a:t>Позитивное окружение (родители / педагоги / друзья)</a:t>
            </a:r>
          </a:p>
        </p:txBody>
      </p:sp>
      <p:sp>
        <p:nvSpPr>
          <p:cNvPr id="18" name="Облачко с текстом: овальное 17">
            <a:extLst>
              <a:ext uri="{FF2B5EF4-FFF2-40B4-BE49-F238E27FC236}">
                <a16:creationId xmlns:a16="http://schemas.microsoft.com/office/drawing/2014/main" id="{38F5F66E-C2A2-4CEC-965B-7D91A972BA0E}"/>
              </a:ext>
            </a:extLst>
          </p:cNvPr>
          <p:cNvSpPr/>
          <p:nvPr/>
        </p:nvSpPr>
        <p:spPr>
          <a:xfrm>
            <a:off x="4788024" y="1239882"/>
            <a:ext cx="2308757" cy="9695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92934"/>
                </a:solidFill>
              </a:rPr>
              <a:t>Принятие и понимание самого себя, ощущение «нужности»,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116" y="1204351"/>
            <a:ext cx="928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Риски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72998" y="1360407"/>
            <a:ext cx="928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Способы защиты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5147557" y="3389572"/>
            <a:ext cx="2360593" cy="764357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13" dirty="0" err="1">
                <a:solidFill>
                  <a:srgbClr val="292934"/>
                </a:solidFill>
              </a:rPr>
              <a:t>Медийное</a:t>
            </a:r>
            <a:r>
              <a:rPr lang="ru-RU" sz="1013" dirty="0">
                <a:solidFill>
                  <a:srgbClr val="292934"/>
                </a:solidFill>
              </a:rPr>
              <a:t> пространство, </a:t>
            </a:r>
          </a:p>
          <a:p>
            <a:pPr algn="ctr"/>
            <a:r>
              <a:rPr lang="ru-RU" sz="1013" dirty="0">
                <a:solidFill>
                  <a:srgbClr val="292934"/>
                </a:solidFill>
              </a:rPr>
              <a:t>Положительный  контент</a:t>
            </a:r>
          </a:p>
        </p:txBody>
      </p:sp>
    </p:spTree>
    <p:extLst>
      <p:ext uri="{BB962C8B-B14F-4D97-AF65-F5344CB8AC3E}">
        <p14:creationId xmlns:p14="http://schemas.microsoft.com/office/powerpoint/2010/main" val="154016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92000" y="737081"/>
            <a:ext cx="6172200" cy="74295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Социально-психологическое тестирование (СПТ)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91B88630-E536-4E82-825F-9947C7164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00" y="1687500"/>
            <a:ext cx="8532948" cy="145878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Основная цель – профилактика употребления психоактивных веществ несовершеннолетними</a:t>
            </a:r>
          </a:p>
          <a:p>
            <a:pPr algn="just"/>
            <a:r>
              <a:rPr lang="ru-RU" dirty="0"/>
              <a:t>Возможное применение методики – основа для выстраивания работы в образовательной организации по основным направлениям профилактики: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AC3C211-4BD5-4CAF-A6DF-670C852ADBAC}"/>
              </a:ext>
            </a:extLst>
          </p:cNvPr>
          <p:cNvSpPr/>
          <p:nvPr/>
        </p:nvSpPr>
        <p:spPr>
          <a:xfrm>
            <a:off x="1062000" y="3455755"/>
            <a:ext cx="2524781" cy="6376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rgbClr val="FFFFFF"/>
                </a:solidFill>
              </a:rPr>
              <a:t>Аутоагрессивное / суицидальное поведение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E94C1F0-7A0D-45BC-A8CA-F6A8F73337CF}"/>
              </a:ext>
            </a:extLst>
          </p:cNvPr>
          <p:cNvSpPr/>
          <p:nvPr/>
        </p:nvSpPr>
        <p:spPr>
          <a:xfrm>
            <a:off x="5337000" y="3452343"/>
            <a:ext cx="2727302" cy="6376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13" b="1" dirty="0">
                <a:solidFill>
                  <a:srgbClr val="FFFFFF"/>
                </a:solidFill>
              </a:rPr>
              <a:t>Аддиктивное / зависимое поведение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1C59AAF-7C68-47A5-B2B8-6F9224CC13D1}"/>
              </a:ext>
            </a:extLst>
          </p:cNvPr>
          <p:cNvSpPr/>
          <p:nvPr/>
        </p:nvSpPr>
        <p:spPr>
          <a:xfrm>
            <a:off x="3073333" y="4297500"/>
            <a:ext cx="2997333" cy="64194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13" b="1" dirty="0">
                <a:solidFill>
                  <a:srgbClr val="FFFFFF"/>
                </a:solidFill>
              </a:rPr>
              <a:t>Агрессивное поведение, вовлеченность в экстремистские организации /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41248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7000" y="652500"/>
            <a:ext cx="7136100" cy="742950"/>
          </a:xfrm>
        </p:spPr>
        <p:txBody>
          <a:bodyPr>
            <a:noAutofit/>
          </a:bodyPr>
          <a:lstStyle/>
          <a:p>
            <a:r>
              <a:rPr lang="ru-RU" sz="1800" b="1" dirty="0"/>
              <a:t>Каким рискам подвержен подросток? (факторы риска)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97514" y="805272"/>
          <a:ext cx="8640960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86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7000" y="697500"/>
            <a:ext cx="6255000" cy="742950"/>
          </a:xfrm>
        </p:spPr>
        <p:txBody>
          <a:bodyPr>
            <a:noAutofit/>
          </a:bodyPr>
          <a:lstStyle/>
          <a:p>
            <a:r>
              <a:rPr lang="ru-RU" sz="1800" b="1" dirty="0"/>
              <a:t>Какими способами защиты от рисков обладает подросток? (факторы защиты)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71993287"/>
              </p:ext>
            </p:extLst>
          </p:nvPr>
        </p:nvGraphicFramePr>
        <p:xfrm>
          <a:off x="252000" y="2272500"/>
          <a:ext cx="8424936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99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DB787-1DCE-44D9-A3A7-C5EFDA01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000" y="742500"/>
            <a:ext cx="6255000" cy="557213"/>
          </a:xfrm>
        </p:spPr>
        <p:txBody>
          <a:bodyPr>
            <a:normAutofit/>
          </a:bodyPr>
          <a:lstStyle/>
          <a:p>
            <a:r>
              <a:rPr lang="ru-RU" sz="1800" dirty="0"/>
              <a:t>Сочетание Факторов различных видов деструктивного поведения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ECDA6B3-2889-4228-B027-242FB4E00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91069"/>
              </p:ext>
            </p:extLst>
          </p:nvPr>
        </p:nvGraphicFramePr>
        <p:xfrm>
          <a:off x="1107000" y="2227500"/>
          <a:ext cx="6440217" cy="271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739">
                  <a:extLst>
                    <a:ext uri="{9D8B030D-6E8A-4147-A177-3AD203B41FA5}">
                      <a16:colId xmlns:a16="http://schemas.microsoft.com/office/drawing/2014/main" val="783811633"/>
                    </a:ext>
                  </a:extLst>
                </a:gridCol>
                <a:gridCol w="2146739">
                  <a:extLst>
                    <a:ext uri="{9D8B030D-6E8A-4147-A177-3AD203B41FA5}">
                      <a16:colId xmlns:a16="http://schemas.microsoft.com/office/drawing/2014/main" val="1348012815"/>
                    </a:ext>
                  </a:extLst>
                </a:gridCol>
                <a:gridCol w="2146739">
                  <a:extLst>
                    <a:ext uri="{9D8B030D-6E8A-4147-A177-3AD203B41FA5}">
                      <a16:colId xmlns:a16="http://schemas.microsoft.com/office/drawing/2014/main" val="1210043238"/>
                    </a:ext>
                  </a:extLst>
                </a:gridCol>
              </a:tblGrid>
              <a:tr h="52017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Вид деструктивного поведения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Характерные выраженные факторы риска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Проявление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965918"/>
                  </a:ext>
                </a:extLst>
              </a:tr>
              <a:tr h="6344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Аутоагрессивное / суицидальное поведение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</a:rPr>
                        <a:t>«тревожность», «фрустрация»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</a:rPr>
                        <a:t>сниженные «принятие родителями» и «принятие одноклассниками» 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055331"/>
                  </a:ext>
                </a:extLst>
              </a:tr>
              <a:tr h="8247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Аддиктивное / зависимое поведение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</a:rPr>
                        <a:t>«принятие асоциальных установок социума», «наркопотребление в социальном окружении»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</a:rPr>
                        <a:t>сниженный «самоконтроль поведения» 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645634"/>
                  </a:ext>
                </a:extLst>
              </a:tr>
              <a:tr h="734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Агрессивное поведение, вовлеченность в экстремистские организации / компании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</a:rPr>
                        <a:t>«принятие асоциальных установок социума», «склонность к риску», «импульсивность»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</a:rPr>
                        <a:t>высокая «социальная активность»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834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9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23B77-F30F-441D-BC05-4BD3F030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0" y="-6553"/>
            <a:ext cx="3994869" cy="742950"/>
          </a:xfrm>
        </p:spPr>
        <p:txBody>
          <a:bodyPr>
            <a:normAutofit/>
          </a:bodyPr>
          <a:lstStyle/>
          <a:p>
            <a:pPr lvl="0"/>
            <a:r>
              <a:rPr lang="ru-RU" sz="900" dirty="0"/>
              <a:t>Социально-психологический портрет</a:t>
            </a:r>
            <a:br>
              <a:rPr lang="ru-RU" sz="900" dirty="0"/>
            </a:br>
            <a:r>
              <a:rPr lang="ru-RU" sz="900" dirty="0"/>
              <a:t>(индивидуально-личностные особенности) </a:t>
            </a:r>
            <a:r>
              <a:rPr lang="ru-RU" sz="9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суицидентов</a:t>
            </a:r>
            <a:endParaRPr lang="ru-RU" sz="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DDB9C79-5E21-4A73-B580-05223F2FF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657762"/>
              </p:ext>
            </p:extLst>
          </p:nvPr>
        </p:nvGraphicFramePr>
        <p:xfrm>
          <a:off x="355942" y="834336"/>
          <a:ext cx="8388477" cy="406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057">
                  <a:extLst>
                    <a:ext uri="{9D8B030D-6E8A-4147-A177-3AD203B41FA5}">
                      <a16:colId xmlns:a16="http://schemas.microsoft.com/office/drawing/2014/main" val="2504544808"/>
                    </a:ext>
                  </a:extLst>
                </a:gridCol>
                <a:gridCol w="2819380">
                  <a:extLst>
                    <a:ext uri="{9D8B030D-6E8A-4147-A177-3AD203B41FA5}">
                      <a16:colId xmlns:a16="http://schemas.microsoft.com/office/drawing/2014/main" val="3378941155"/>
                    </a:ext>
                  </a:extLst>
                </a:gridCol>
                <a:gridCol w="2040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9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Критерий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Степень выраженности критерия</a:t>
                      </a:r>
                    </a:p>
                    <a:p>
                      <a:pPr algn="ctr"/>
                      <a:r>
                        <a:rPr lang="ru-RU" sz="1100" dirty="0"/>
                        <a:t>(когда ставится «+»)</a:t>
                      </a:r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Например,</a:t>
                      </a:r>
                      <a:r>
                        <a:rPr lang="ru-RU" sz="1100" baseline="0" dirty="0"/>
                        <a:t> для Иванова И.И.</a:t>
                      </a:r>
                      <a:endParaRPr lang="ru-RU" sz="1100" dirty="0"/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Оценка (при полном соответствии «+», при несоответствии</a:t>
                      </a:r>
                      <a:r>
                        <a:rPr lang="ru-RU" sz="1200" baseline="0" dirty="0"/>
                        <a:t> «-»)</a:t>
                      </a:r>
                      <a:endParaRPr lang="ru-RU" sz="1200" dirty="0"/>
                    </a:p>
                  </a:txBody>
                  <a:tcPr marL="51435" marR="51435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39272"/>
                  </a:ext>
                </a:extLst>
              </a:tr>
              <a:tr h="284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Самооценка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Средний и высокий уровень 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Средняя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66184"/>
                  </a:ext>
                </a:extLst>
              </a:tr>
              <a:tr h="398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Представления  о будущем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Сформированы, возможно фрустрированы (кажутся недостижимыми)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Хочет стать военным, но не позволяет здоровье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38413"/>
                  </a:ext>
                </a:extLst>
              </a:tr>
              <a:tr h="284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Успеваемость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 / средняя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Средняя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01408"/>
                  </a:ext>
                </a:extLst>
              </a:tr>
              <a:tr h="491790">
                <a:tc>
                  <a:txBody>
                    <a:bodyPr/>
                    <a:lstStyle/>
                    <a:p>
                      <a:r>
                        <a:rPr lang="ru-RU" sz="1100" dirty="0"/>
                        <a:t>Степень вовлеченности во внеурочную деятельность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Пассивное / активное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Активное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911710"/>
                  </a:ext>
                </a:extLst>
              </a:tr>
              <a:tr h="388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Потребность родителей в самореализации своего ребенка через разные</a:t>
                      </a:r>
                      <a:r>
                        <a:rPr lang="ru-RU" sz="1100" baseline="0" dirty="0"/>
                        <a:t> виды деятельности</a:t>
                      </a:r>
                      <a:endParaRPr lang="ru-RU" sz="1100" dirty="0"/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 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Высокая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54103"/>
                  </a:ext>
                </a:extLst>
              </a:tr>
              <a:tr h="398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Конфликтность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Эмоционально неустойчивы, недостаток самоконтроля, импульсивность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Самоконтроль в норме, не импульсивен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708"/>
                  </a:ext>
                </a:extLst>
              </a:tr>
              <a:tr h="398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Поведение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Ранимость, застенчивость, склонность к самоанализу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</a:t>
                      </a:r>
                      <a:r>
                        <a:rPr lang="ru-RU" sz="1100" baseline="0" dirty="0"/>
                        <a:t> раним, но застенчив и увлекается с</a:t>
                      </a:r>
                      <a:r>
                        <a:rPr lang="ru-RU" sz="1100" dirty="0"/>
                        <a:t>амоанализом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66933"/>
                  </a:ext>
                </a:extLst>
              </a:tr>
              <a:tr h="398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Отношения в семье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Сложные, напряженные / внешне благоприятные, скрытые конфликты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Внешне благоприятные, но есть конфликт с отчимом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marL="51435" marR="51435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3763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6704" y="4972500"/>
            <a:ext cx="85869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Итого: на примере Иванова И.И. наблюдается совпадение 7 из 8 маркеров, что свидетельствует о наличии риска </a:t>
            </a:r>
            <a:r>
              <a:rPr lang="ru-RU" sz="1050" dirty="0" err="1"/>
              <a:t>аутоагрессивного</a:t>
            </a:r>
            <a:r>
              <a:rPr lang="ru-RU" sz="1050" dirty="0"/>
              <a:t> поведения </a:t>
            </a:r>
          </a:p>
          <a:p>
            <a:r>
              <a:rPr lang="ru-RU" sz="1050" dirty="0">
                <a:solidFill>
                  <a:srgbClr val="FF0000"/>
                </a:solidFill>
              </a:rPr>
              <a:t>Граница нормы 6 «+» из 8 показателей (это уже риск)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000" y="475082"/>
            <a:ext cx="468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Карта выявления рисков суицидального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14319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Words>1914</Words>
  <Application>Microsoft Office PowerPoint</Application>
  <PresentationFormat>Экран (16:10)</PresentationFormat>
  <Paragraphs>309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Rounded MT Bold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Проектирование профилактической работы классного руководителя с подростками группы риска по результатам проведения социально-психологического тестирования</vt:lpstr>
      <vt:lpstr>Презентация PowerPoint</vt:lpstr>
      <vt:lpstr>Презентация PowerPoint</vt:lpstr>
      <vt:lpstr>Риски и способы защиты в социальной ситуации развития подростка</vt:lpstr>
      <vt:lpstr>Социально-психологическое тестирование (СПТ)</vt:lpstr>
      <vt:lpstr>Каким рискам подвержен подросток? (факторы риска)</vt:lpstr>
      <vt:lpstr>Какими способами защиты от рисков обладает подросток? (факторы защиты)</vt:lpstr>
      <vt:lpstr>Сочетание Факторов различных видов деструктивного поведения</vt:lpstr>
      <vt:lpstr>Социально-психологический портрет (индивидуально-личностные особенности) суицидентов</vt:lpstr>
      <vt:lpstr>Предпосылки возникновения  суицидального поведения</vt:lpstr>
      <vt:lpstr>Социально-психологический портрет подростка, склонного к экстремистской деятельности</vt:lpstr>
      <vt:lpstr>Предпосылки для проявления экстремизма </vt:lpstr>
      <vt:lpstr>Социально-психологический портрет подростка, склонного к аддиктивному поведению  (пагубным привычкам, зависимостям)</vt:lpstr>
      <vt:lpstr>Предпосылки для проявления аддиктивного поведения</vt:lpstr>
      <vt:lpstr>Организация профилактической работы в ОО по результатам СПТ</vt:lpstr>
      <vt:lpstr>Сводная карта результатов СПТ   «___» класса , школы № </vt:lpstr>
      <vt:lpstr>Какую работу проводить  для снижения подверженности влиянию группы?</vt:lpstr>
      <vt:lpstr>Комплексные профилактические программы </vt:lpstr>
      <vt:lpstr>Примерный план совместной работы классного руководителя и педагога-психолога по результатам СПТ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Екатерина</cp:lastModifiedBy>
  <cp:revision>229</cp:revision>
  <dcterms:created xsi:type="dcterms:W3CDTF">2020-07-05T17:04:43Z</dcterms:created>
  <dcterms:modified xsi:type="dcterms:W3CDTF">2022-02-04T10:44:05Z</dcterms:modified>
</cp:coreProperties>
</file>