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68" r:id="rId4"/>
    <p:sldId id="273" r:id="rId5"/>
    <p:sldId id="274" r:id="rId6"/>
    <p:sldId id="275" r:id="rId7"/>
    <p:sldId id="270" r:id="rId8"/>
    <p:sldId id="276" r:id="rId9"/>
    <p:sldId id="258" r:id="rId10"/>
    <p:sldId id="272" r:id="rId11"/>
    <p:sldId id="257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77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297353455818023E-2"/>
          <c:y val="9.7276531416941606E-2"/>
          <c:w val="0.64105468066491689"/>
          <c:h val="0.79098137290573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высок.ст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сред.ст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низк.ст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26016"/>
        <c:axId val="134727552"/>
      </c:barChart>
      <c:catAx>
        <c:axId val="13472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727552"/>
        <c:crosses val="autoZero"/>
        <c:auto val="1"/>
        <c:lblAlgn val="ctr"/>
        <c:lblOffset val="100"/>
        <c:noMultiLvlLbl val="0"/>
      </c:catAx>
      <c:valAx>
        <c:axId val="13472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726016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baseline="0"/>
            </a:pPr>
            <a:endParaRPr lang="ru-RU"/>
          </a:p>
        </c:txPr>
      </c:legendEntry>
      <c:layout>
        <c:manualLayout>
          <c:xMode val="edge"/>
          <c:yMode val="edge"/>
          <c:x val="0.70468536745406829"/>
          <c:y val="0.10612669126124757"/>
          <c:w val="0.26337018810148732"/>
          <c:h val="0.755250144696582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609586680452824E-2"/>
          <c:y val="3.2573465081570684E-2"/>
          <c:w val="0.73499893952649853"/>
          <c:h val="0.89489964489732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детей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поощрение эмпатии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поддержка оригинальности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совместная игра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отказ от доминирования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77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учет индивидуальности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74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диалог с детьми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78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информирование родителей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81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привлечение родителей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67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толерантность к детям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452160"/>
        <c:axId val="135453696"/>
      </c:barChart>
      <c:catAx>
        <c:axId val="13545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5453696"/>
        <c:crosses val="autoZero"/>
        <c:auto val="1"/>
        <c:lblAlgn val="ctr"/>
        <c:lblOffset val="100"/>
        <c:noMultiLvlLbl val="0"/>
      </c:catAx>
      <c:valAx>
        <c:axId val="13545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45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286972743769205"/>
          <c:y val="4.7524650042921689E-2"/>
          <c:w val="0.41125129615227934"/>
          <c:h val="0.907665368185968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1.Трудности изменения сценария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2.Трудности безоценочного подхода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3.Неумение формулировать проблему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4.Неспособность оказывать помощь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387008"/>
        <c:axId val="135388544"/>
      </c:barChart>
      <c:catAx>
        <c:axId val="13538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5388544"/>
        <c:crosses val="autoZero"/>
        <c:auto val="1"/>
        <c:lblAlgn val="ctr"/>
        <c:lblOffset val="100"/>
        <c:noMultiLvlLbl val="0"/>
      </c:catAx>
      <c:valAx>
        <c:axId val="13538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387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71398694492043"/>
          <c:y val="7.3623591168750946E-2"/>
          <c:w val="0.23728601305507965"/>
          <c:h val="0.660721291384290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оценивание детей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поощрение эмпатии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диалог стиль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под.иниц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взаим.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11616"/>
        <c:axId val="134517504"/>
      </c:barChart>
      <c:catAx>
        <c:axId val="13451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517504"/>
        <c:crosses val="autoZero"/>
        <c:auto val="1"/>
        <c:lblAlgn val="ctr"/>
        <c:lblOffset val="100"/>
        <c:noMultiLvlLbl val="0"/>
      </c:catAx>
      <c:valAx>
        <c:axId val="13451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51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защита детей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доброжелательное отношение к детям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поддержка инициативы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возможность выбора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78</c:v>
                </c:pt>
              </c:numCache>
            </c:numRef>
          </c:val>
        </c:ser>
        <c:ser>
          <c:idx val="4"/>
          <c:order val="4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90848"/>
        <c:axId val="134592384"/>
      </c:barChart>
      <c:catAx>
        <c:axId val="13459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592384"/>
        <c:crosses val="autoZero"/>
        <c:auto val="1"/>
        <c:lblAlgn val="ctr"/>
        <c:lblOffset val="100"/>
        <c:noMultiLvlLbl val="0"/>
      </c:catAx>
      <c:valAx>
        <c:axId val="13459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59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02248098559623"/>
          <c:y val="3.7000154392465665E-2"/>
          <c:w val="0.35097751901440383"/>
          <c:h val="0.96194740363336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C60FC-5CC8-4F87-8162-EA8F68156FD3}" type="doc">
      <dgm:prSet loTypeId="urn:microsoft.com/office/officeart/2005/8/layout/matrix2" loCatId="matrix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E874709B-A1B6-4197-8D16-2F318ED91891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197 руководителей</a:t>
          </a:r>
          <a:endParaRPr lang="ru-RU" sz="2800" b="1" dirty="0">
            <a:solidFill>
              <a:schemeClr val="tx1"/>
            </a:solidFill>
          </a:endParaRPr>
        </a:p>
      </dgm:t>
    </dgm:pt>
    <dgm:pt modelId="{F2C90623-B2A9-4B37-87D3-1D71F29BC569}" type="parTrans" cxnId="{25E0BB3B-2B41-4EC3-BBF6-4DC5392FA705}">
      <dgm:prSet/>
      <dgm:spPr/>
      <dgm:t>
        <a:bodyPr/>
        <a:lstStyle/>
        <a:p>
          <a:endParaRPr lang="ru-RU"/>
        </a:p>
      </dgm:t>
    </dgm:pt>
    <dgm:pt modelId="{0145FD7C-7D98-440F-B45B-6CB5ACCC0BA4}" type="sibTrans" cxnId="{25E0BB3B-2B41-4EC3-BBF6-4DC5392FA705}">
      <dgm:prSet/>
      <dgm:spPr/>
      <dgm:t>
        <a:bodyPr/>
        <a:lstStyle/>
        <a:p>
          <a:endParaRPr lang="ru-RU"/>
        </a:p>
      </dgm:t>
    </dgm:pt>
    <dgm:pt modelId="{C71D24CA-BC11-41A8-88C2-1B1405308AB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963 воспитателей</a:t>
          </a:r>
          <a:endParaRPr lang="ru-RU" sz="2800" b="1" dirty="0">
            <a:solidFill>
              <a:schemeClr val="tx1"/>
            </a:solidFill>
          </a:endParaRPr>
        </a:p>
      </dgm:t>
    </dgm:pt>
    <dgm:pt modelId="{80BAFF0E-9A9F-410C-B916-C42BF0EDA3A7}" type="parTrans" cxnId="{B3A1E086-E198-4803-BC6D-D5760CC1ADDD}">
      <dgm:prSet/>
      <dgm:spPr/>
      <dgm:t>
        <a:bodyPr/>
        <a:lstStyle/>
        <a:p>
          <a:endParaRPr lang="ru-RU"/>
        </a:p>
      </dgm:t>
    </dgm:pt>
    <dgm:pt modelId="{64858D95-BC26-4907-BCDF-4BFD06D04CDD}" type="sibTrans" cxnId="{B3A1E086-E198-4803-BC6D-D5760CC1ADDD}">
      <dgm:prSet/>
      <dgm:spPr/>
      <dgm:t>
        <a:bodyPr/>
        <a:lstStyle/>
        <a:p>
          <a:endParaRPr lang="ru-RU"/>
        </a:p>
      </dgm:t>
    </dgm:pt>
    <dgm:pt modelId="{25EC6BEA-960D-42E6-AA7F-39ED093FEFFA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645 специалистов</a:t>
          </a:r>
          <a:endParaRPr lang="ru-RU" sz="2800" b="1" dirty="0">
            <a:solidFill>
              <a:schemeClr val="tx1"/>
            </a:solidFill>
          </a:endParaRPr>
        </a:p>
      </dgm:t>
    </dgm:pt>
    <dgm:pt modelId="{3EDAB97C-A6D9-438D-828C-D95FAAE0B4FC}" type="parTrans" cxnId="{F5A17802-9887-48A3-A7CA-CE82D8DEC734}">
      <dgm:prSet/>
      <dgm:spPr/>
      <dgm:t>
        <a:bodyPr/>
        <a:lstStyle/>
        <a:p>
          <a:endParaRPr lang="ru-RU"/>
        </a:p>
      </dgm:t>
    </dgm:pt>
    <dgm:pt modelId="{C94049AB-9E9D-4A28-AF35-8D2ADFFD6B5F}" type="sibTrans" cxnId="{F5A17802-9887-48A3-A7CA-CE82D8DEC734}">
      <dgm:prSet/>
      <dgm:spPr/>
      <dgm:t>
        <a:bodyPr/>
        <a:lstStyle/>
        <a:p>
          <a:endParaRPr lang="ru-RU"/>
        </a:p>
      </dgm:t>
    </dgm:pt>
    <dgm:pt modelId="{24039192-84AA-4222-A267-3170A6E9DEF6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1074 родителей</a:t>
          </a:r>
          <a:endParaRPr lang="ru-RU" sz="2800" b="1" dirty="0">
            <a:solidFill>
              <a:schemeClr val="tx1"/>
            </a:solidFill>
          </a:endParaRPr>
        </a:p>
      </dgm:t>
    </dgm:pt>
    <dgm:pt modelId="{0A99C76D-29D1-4FAC-9B1E-9BEFE755C7FE}" type="parTrans" cxnId="{4A9697B0-243B-47B2-A1DF-EA4F5E16AD1F}">
      <dgm:prSet/>
      <dgm:spPr/>
      <dgm:t>
        <a:bodyPr/>
        <a:lstStyle/>
        <a:p>
          <a:endParaRPr lang="ru-RU"/>
        </a:p>
      </dgm:t>
    </dgm:pt>
    <dgm:pt modelId="{27D1CF32-3076-41D6-AB63-C857ED699090}" type="sibTrans" cxnId="{4A9697B0-243B-47B2-A1DF-EA4F5E16AD1F}">
      <dgm:prSet/>
      <dgm:spPr/>
      <dgm:t>
        <a:bodyPr/>
        <a:lstStyle/>
        <a:p>
          <a:endParaRPr lang="ru-RU"/>
        </a:p>
      </dgm:t>
    </dgm:pt>
    <dgm:pt modelId="{6F54CB8E-21BE-4C8F-8F7A-651872A783CD}" type="pres">
      <dgm:prSet presAssocID="{561C60FC-5CC8-4F87-8162-EA8F68156FD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778263-2C2C-4FD5-ACC4-16BFBC38875D}" type="pres">
      <dgm:prSet presAssocID="{561C60FC-5CC8-4F87-8162-EA8F68156FD3}" presName="axisShape" presStyleLbl="bgShp" presStyleIdx="0" presStyleCnt="1" custScaleY="75082"/>
      <dgm:spPr/>
    </dgm:pt>
    <dgm:pt modelId="{4AF93E34-B8D0-48D1-8360-B6DD47CAFE3D}" type="pres">
      <dgm:prSet presAssocID="{561C60FC-5CC8-4F87-8162-EA8F68156FD3}" presName="rect1" presStyleLbl="node1" presStyleIdx="0" presStyleCnt="4" custScaleX="153336" custScaleY="142237" custLinFactNeighborX="-91347" custLinFactNeighborY="24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9C235-D723-41CC-86D4-F1CBA62C23DE}" type="pres">
      <dgm:prSet presAssocID="{561C60FC-5CC8-4F87-8162-EA8F68156FD3}" presName="rect2" presStyleLbl="node1" presStyleIdx="1" presStyleCnt="4" custScaleX="150969" custScaleY="140281" custLinFactNeighborX="88477" custLinFactNeighborY="238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6612D-45B8-4FEC-A172-BB86F241950E}" type="pres">
      <dgm:prSet presAssocID="{561C60FC-5CC8-4F87-8162-EA8F68156FD3}" presName="rect3" presStyleLbl="node1" presStyleIdx="2" presStyleCnt="4" custScaleX="154739" custScaleY="118654" custLinFactNeighborX="-26932" custLinFactNeighborY="28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CD848-8D68-4EFC-B2EE-9A556DB9CAC6}" type="pres">
      <dgm:prSet presAssocID="{561C60FC-5CC8-4F87-8162-EA8F68156FD3}" presName="rect4" presStyleLbl="node1" presStyleIdx="3" presStyleCnt="4" custScaleX="158125" custScaleY="122225" custLinFactNeighborX="16975" custLinFactNeighborY="9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A17802-9887-48A3-A7CA-CE82D8DEC734}" srcId="{561C60FC-5CC8-4F87-8162-EA8F68156FD3}" destId="{25EC6BEA-960D-42E6-AA7F-39ED093FEFFA}" srcOrd="2" destOrd="0" parTransId="{3EDAB97C-A6D9-438D-828C-D95FAAE0B4FC}" sibTransId="{C94049AB-9E9D-4A28-AF35-8D2ADFFD6B5F}"/>
    <dgm:cxn modelId="{C26AED1A-FAA6-41FC-A9DF-B9D020D386BA}" type="presOf" srcId="{E874709B-A1B6-4197-8D16-2F318ED91891}" destId="{4AF93E34-B8D0-48D1-8360-B6DD47CAFE3D}" srcOrd="0" destOrd="0" presId="urn:microsoft.com/office/officeart/2005/8/layout/matrix2"/>
    <dgm:cxn modelId="{B3A1E086-E198-4803-BC6D-D5760CC1ADDD}" srcId="{561C60FC-5CC8-4F87-8162-EA8F68156FD3}" destId="{C71D24CA-BC11-41A8-88C2-1B1405308ABD}" srcOrd="1" destOrd="0" parTransId="{80BAFF0E-9A9F-410C-B916-C42BF0EDA3A7}" sibTransId="{64858D95-BC26-4907-BCDF-4BFD06D04CDD}"/>
    <dgm:cxn modelId="{4A9697B0-243B-47B2-A1DF-EA4F5E16AD1F}" srcId="{561C60FC-5CC8-4F87-8162-EA8F68156FD3}" destId="{24039192-84AA-4222-A267-3170A6E9DEF6}" srcOrd="3" destOrd="0" parTransId="{0A99C76D-29D1-4FAC-9B1E-9BEFE755C7FE}" sibTransId="{27D1CF32-3076-41D6-AB63-C857ED699090}"/>
    <dgm:cxn modelId="{25E0BB3B-2B41-4EC3-BBF6-4DC5392FA705}" srcId="{561C60FC-5CC8-4F87-8162-EA8F68156FD3}" destId="{E874709B-A1B6-4197-8D16-2F318ED91891}" srcOrd="0" destOrd="0" parTransId="{F2C90623-B2A9-4B37-87D3-1D71F29BC569}" sibTransId="{0145FD7C-7D98-440F-B45B-6CB5ACCC0BA4}"/>
    <dgm:cxn modelId="{C0EDF34B-2D10-4BDB-834D-6498E276A1B4}" type="presOf" srcId="{561C60FC-5CC8-4F87-8162-EA8F68156FD3}" destId="{6F54CB8E-21BE-4C8F-8F7A-651872A783CD}" srcOrd="0" destOrd="0" presId="urn:microsoft.com/office/officeart/2005/8/layout/matrix2"/>
    <dgm:cxn modelId="{C0FA1541-04B3-47F2-82A5-DB7CA17812EF}" type="presOf" srcId="{24039192-84AA-4222-A267-3170A6E9DEF6}" destId="{3CECD848-8D68-4EFC-B2EE-9A556DB9CAC6}" srcOrd="0" destOrd="0" presId="urn:microsoft.com/office/officeart/2005/8/layout/matrix2"/>
    <dgm:cxn modelId="{01D5A0AB-E5DA-4926-8A57-542E98DCDEB9}" type="presOf" srcId="{C71D24CA-BC11-41A8-88C2-1B1405308ABD}" destId="{4939C235-D723-41CC-86D4-F1CBA62C23DE}" srcOrd="0" destOrd="0" presId="urn:microsoft.com/office/officeart/2005/8/layout/matrix2"/>
    <dgm:cxn modelId="{441FDE7E-DB1D-4809-856C-395E5FF2DFF9}" type="presOf" srcId="{25EC6BEA-960D-42E6-AA7F-39ED093FEFFA}" destId="{2F06612D-45B8-4FEC-A172-BB86F241950E}" srcOrd="0" destOrd="0" presId="urn:microsoft.com/office/officeart/2005/8/layout/matrix2"/>
    <dgm:cxn modelId="{64BEEE5F-778A-4E06-9DC4-5F9EDCAC196A}" type="presParOf" srcId="{6F54CB8E-21BE-4C8F-8F7A-651872A783CD}" destId="{35778263-2C2C-4FD5-ACC4-16BFBC38875D}" srcOrd="0" destOrd="0" presId="urn:microsoft.com/office/officeart/2005/8/layout/matrix2"/>
    <dgm:cxn modelId="{7D8B698C-91DE-4FAB-B0F2-A764AD22D446}" type="presParOf" srcId="{6F54CB8E-21BE-4C8F-8F7A-651872A783CD}" destId="{4AF93E34-B8D0-48D1-8360-B6DD47CAFE3D}" srcOrd="1" destOrd="0" presId="urn:microsoft.com/office/officeart/2005/8/layout/matrix2"/>
    <dgm:cxn modelId="{829EFC48-ACAA-45DD-8872-D9E2276A964E}" type="presParOf" srcId="{6F54CB8E-21BE-4C8F-8F7A-651872A783CD}" destId="{4939C235-D723-41CC-86D4-F1CBA62C23DE}" srcOrd="2" destOrd="0" presId="urn:microsoft.com/office/officeart/2005/8/layout/matrix2"/>
    <dgm:cxn modelId="{7AB47358-0DAC-4EDD-90EE-9A0DB9DADF6B}" type="presParOf" srcId="{6F54CB8E-21BE-4C8F-8F7A-651872A783CD}" destId="{2F06612D-45B8-4FEC-A172-BB86F241950E}" srcOrd="3" destOrd="0" presId="urn:microsoft.com/office/officeart/2005/8/layout/matrix2"/>
    <dgm:cxn modelId="{4BD733AD-E298-459C-829F-9EC784164A52}" type="presParOf" srcId="{6F54CB8E-21BE-4C8F-8F7A-651872A783CD}" destId="{3CECD848-8D68-4EFC-B2EE-9A556DB9CAC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5468C0-D660-4236-B90C-7810A340BBEF}" type="doc">
      <dgm:prSet loTypeId="urn:microsoft.com/office/officeart/2005/8/layout/default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9235D79-6873-431C-884D-523D256FBB2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136 дошкольных учреждений из 12 территориальных управлений</a:t>
          </a:r>
          <a:endParaRPr lang="ru-RU" b="1" dirty="0">
            <a:solidFill>
              <a:schemeClr val="tx1"/>
            </a:solidFill>
          </a:endParaRPr>
        </a:p>
      </dgm:t>
    </dgm:pt>
    <dgm:pt modelId="{5D04BFFB-08A0-409E-90C1-BAA920721448}" type="parTrans" cxnId="{58B95AD0-4195-4A01-B5AC-E7A908263BE5}">
      <dgm:prSet/>
      <dgm:spPr/>
      <dgm:t>
        <a:bodyPr/>
        <a:lstStyle/>
        <a:p>
          <a:endParaRPr lang="ru-RU"/>
        </a:p>
      </dgm:t>
    </dgm:pt>
    <dgm:pt modelId="{FB44379A-3575-4E78-B3E4-F92426A0ED3A}" type="sibTrans" cxnId="{58B95AD0-4195-4A01-B5AC-E7A908263BE5}">
      <dgm:prSet/>
      <dgm:spPr/>
      <dgm:t>
        <a:bodyPr/>
        <a:lstStyle/>
        <a:p>
          <a:endParaRPr lang="ru-RU"/>
        </a:p>
      </dgm:t>
    </dgm:pt>
    <dgm:pt modelId="{446372BE-ACDB-4B6C-9D5A-0B17A1DAF205}">
      <dgm:prSet phldrT="[Текст]"/>
      <dgm:spPr/>
      <dgm:t>
        <a:bodyPr/>
        <a:lstStyle/>
        <a:p>
          <a:r>
            <a:rPr lang="ru-RU" b="1" dirty="0" smtClean="0"/>
            <a:t>Обработано 1813 анкет  воспитателей</a:t>
          </a:r>
          <a:endParaRPr lang="ru-RU" b="1" dirty="0"/>
        </a:p>
      </dgm:t>
    </dgm:pt>
    <dgm:pt modelId="{92AFF366-C6BF-410F-BC5E-27CEC3D6EC02}" type="parTrans" cxnId="{87341470-0AA8-4DAA-B6EE-E0AEAD5C0621}">
      <dgm:prSet/>
      <dgm:spPr/>
      <dgm:t>
        <a:bodyPr/>
        <a:lstStyle/>
        <a:p>
          <a:endParaRPr lang="ru-RU"/>
        </a:p>
      </dgm:t>
    </dgm:pt>
    <dgm:pt modelId="{45CE2C16-1FF3-4BFE-9E49-8B71B96519B0}" type="sibTrans" cxnId="{87341470-0AA8-4DAA-B6EE-E0AEAD5C0621}">
      <dgm:prSet/>
      <dgm:spPr/>
      <dgm:t>
        <a:bodyPr/>
        <a:lstStyle/>
        <a:p>
          <a:endParaRPr lang="ru-RU"/>
        </a:p>
      </dgm:t>
    </dgm:pt>
    <dgm:pt modelId="{BE7C5E08-A041-4467-9F53-8023B53A9F6B}">
      <dgm:prSet phldrT="[Текст]"/>
      <dgm:spPr/>
      <dgm:t>
        <a:bodyPr/>
        <a:lstStyle/>
        <a:p>
          <a:r>
            <a:rPr lang="ru-RU" b="1" dirty="0" smtClean="0"/>
            <a:t>1813 протоколов наблюдений</a:t>
          </a:r>
          <a:endParaRPr lang="ru-RU" b="1" dirty="0"/>
        </a:p>
      </dgm:t>
    </dgm:pt>
    <dgm:pt modelId="{F6D12157-885B-4026-AE12-CC78F487FA78}" type="parTrans" cxnId="{C27241EF-FC60-48D5-827A-DEB3D3EB4892}">
      <dgm:prSet/>
      <dgm:spPr/>
      <dgm:t>
        <a:bodyPr/>
        <a:lstStyle/>
        <a:p>
          <a:endParaRPr lang="ru-RU"/>
        </a:p>
      </dgm:t>
    </dgm:pt>
    <dgm:pt modelId="{2FD28F3D-114A-4E6E-8DB9-1F9E3C8BFF6F}" type="sibTrans" cxnId="{C27241EF-FC60-48D5-827A-DEB3D3EB4892}">
      <dgm:prSet/>
      <dgm:spPr/>
      <dgm:t>
        <a:bodyPr/>
        <a:lstStyle/>
        <a:p>
          <a:endParaRPr lang="ru-RU"/>
        </a:p>
      </dgm:t>
    </dgm:pt>
    <dgm:pt modelId="{39A5AA8C-0E92-4488-9453-9A9E0DFA5D07}">
      <dgm:prSet phldrT="[Текст]"/>
      <dgm:spPr/>
      <dgm:t>
        <a:bodyPr/>
        <a:lstStyle/>
        <a:p>
          <a:r>
            <a:rPr lang="ru-RU" b="1" dirty="0" smtClean="0"/>
            <a:t>1830 анкет родителей </a:t>
          </a:r>
          <a:endParaRPr lang="ru-RU" b="1" dirty="0"/>
        </a:p>
      </dgm:t>
    </dgm:pt>
    <dgm:pt modelId="{A6F384CD-935D-44E3-85A4-54CA5F674C3B}" type="parTrans" cxnId="{A5BF0D93-C0E6-4A67-8EA4-2C5494708CB6}">
      <dgm:prSet/>
      <dgm:spPr/>
      <dgm:t>
        <a:bodyPr/>
        <a:lstStyle/>
        <a:p>
          <a:endParaRPr lang="ru-RU"/>
        </a:p>
      </dgm:t>
    </dgm:pt>
    <dgm:pt modelId="{7A9E965B-DCBD-4CD8-92AE-C47EDB767422}" type="sibTrans" cxnId="{A5BF0D93-C0E6-4A67-8EA4-2C5494708CB6}">
      <dgm:prSet/>
      <dgm:spPr/>
      <dgm:t>
        <a:bodyPr/>
        <a:lstStyle/>
        <a:p>
          <a:endParaRPr lang="ru-RU"/>
        </a:p>
      </dgm:t>
    </dgm:pt>
    <dgm:pt modelId="{85047EAD-66E9-4411-8FA6-EB51C3D27E9B}" type="pres">
      <dgm:prSet presAssocID="{BD5468C0-D660-4236-B90C-7810A340BB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05C70F-751F-465B-A28F-0D2D5FA91E9F}" type="pres">
      <dgm:prSet presAssocID="{39235D79-6873-431C-884D-523D256FBB2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F23B7-7A65-40D1-B652-BB0DB1C70C57}" type="pres">
      <dgm:prSet presAssocID="{FB44379A-3575-4E78-B3E4-F92426A0ED3A}" presName="sibTrans" presStyleCnt="0"/>
      <dgm:spPr/>
    </dgm:pt>
    <dgm:pt modelId="{CBDFCEA9-8D2A-447E-A414-BC08C3C878ED}" type="pres">
      <dgm:prSet presAssocID="{446372BE-ACDB-4B6C-9D5A-0B17A1DAF20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A8F5E-F250-4EBA-B4A4-7E851A755299}" type="pres">
      <dgm:prSet presAssocID="{45CE2C16-1FF3-4BFE-9E49-8B71B96519B0}" presName="sibTrans" presStyleCnt="0"/>
      <dgm:spPr/>
    </dgm:pt>
    <dgm:pt modelId="{672545FA-ED92-4D19-990B-01D02AF1EB46}" type="pres">
      <dgm:prSet presAssocID="{BE7C5E08-A041-4467-9F53-8023B53A9F6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AB556-6A8D-4525-9415-A26F5E90E16A}" type="pres">
      <dgm:prSet presAssocID="{2FD28F3D-114A-4E6E-8DB9-1F9E3C8BFF6F}" presName="sibTrans" presStyleCnt="0"/>
      <dgm:spPr/>
    </dgm:pt>
    <dgm:pt modelId="{12923ED6-D09B-40B0-BF5E-8269BC38DFF2}" type="pres">
      <dgm:prSet presAssocID="{39A5AA8C-0E92-4488-9453-9A9E0DFA5D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7241EF-FC60-48D5-827A-DEB3D3EB4892}" srcId="{BD5468C0-D660-4236-B90C-7810A340BBEF}" destId="{BE7C5E08-A041-4467-9F53-8023B53A9F6B}" srcOrd="2" destOrd="0" parTransId="{F6D12157-885B-4026-AE12-CC78F487FA78}" sibTransId="{2FD28F3D-114A-4E6E-8DB9-1F9E3C8BFF6F}"/>
    <dgm:cxn modelId="{6FCD585B-CBA0-43C1-9D41-7849CE7DDA85}" type="presOf" srcId="{446372BE-ACDB-4B6C-9D5A-0B17A1DAF205}" destId="{CBDFCEA9-8D2A-447E-A414-BC08C3C878ED}" srcOrd="0" destOrd="0" presId="urn:microsoft.com/office/officeart/2005/8/layout/default"/>
    <dgm:cxn modelId="{A5BF0D93-C0E6-4A67-8EA4-2C5494708CB6}" srcId="{BD5468C0-D660-4236-B90C-7810A340BBEF}" destId="{39A5AA8C-0E92-4488-9453-9A9E0DFA5D07}" srcOrd="3" destOrd="0" parTransId="{A6F384CD-935D-44E3-85A4-54CA5F674C3B}" sibTransId="{7A9E965B-DCBD-4CD8-92AE-C47EDB767422}"/>
    <dgm:cxn modelId="{87341470-0AA8-4DAA-B6EE-E0AEAD5C0621}" srcId="{BD5468C0-D660-4236-B90C-7810A340BBEF}" destId="{446372BE-ACDB-4B6C-9D5A-0B17A1DAF205}" srcOrd="1" destOrd="0" parTransId="{92AFF366-C6BF-410F-BC5E-27CEC3D6EC02}" sibTransId="{45CE2C16-1FF3-4BFE-9E49-8B71B96519B0}"/>
    <dgm:cxn modelId="{5C9783D7-73B3-44EE-8BDB-92FEB61EEB4E}" type="presOf" srcId="{39235D79-6873-431C-884D-523D256FBB22}" destId="{1405C70F-751F-465B-A28F-0D2D5FA91E9F}" srcOrd="0" destOrd="0" presId="urn:microsoft.com/office/officeart/2005/8/layout/default"/>
    <dgm:cxn modelId="{5971FD67-D145-4D9E-A66E-05A9E266652C}" type="presOf" srcId="{BE7C5E08-A041-4467-9F53-8023B53A9F6B}" destId="{672545FA-ED92-4D19-990B-01D02AF1EB46}" srcOrd="0" destOrd="0" presId="urn:microsoft.com/office/officeart/2005/8/layout/default"/>
    <dgm:cxn modelId="{B4180550-7363-484B-BAC7-CCE1597DD504}" type="presOf" srcId="{BD5468C0-D660-4236-B90C-7810A340BBEF}" destId="{85047EAD-66E9-4411-8FA6-EB51C3D27E9B}" srcOrd="0" destOrd="0" presId="urn:microsoft.com/office/officeart/2005/8/layout/default"/>
    <dgm:cxn modelId="{58B95AD0-4195-4A01-B5AC-E7A908263BE5}" srcId="{BD5468C0-D660-4236-B90C-7810A340BBEF}" destId="{39235D79-6873-431C-884D-523D256FBB22}" srcOrd="0" destOrd="0" parTransId="{5D04BFFB-08A0-409E-90C1-BAA920721448}" sibTransId="{FB44379A-3575-4E78-B3E4-F92426A0ED3A}"/>
    <dgm:cxn modelId="{E6DC6333-EA30-489E-8880-2144340CC24E}" type="presOf" srcId="{39A5AA8C-0E92-4488-9453-9A9E0DFA5D07}" destId="{12923ED6-D09B-40B0-BF5E-8269BC38DFF2}" srcOrd="0" destOrd="0" presId="urn:microsoft.com/office/officeart/2005/8/layout/default"/>
    <dgm:cxn modelId="{7C081899-B783-4AC8-8161-4BD65F3A1ACF}" type="presParOf" srcId="{85047EAD-66E9-4411-8FA6-EB51C3D27E9B}" destId="{1405C70F-751F-465B-A28F-0D2D5FA91E9F}" srcOrd="0" destOrd="0" presId="urn:microsoft.com/office/officeart/2005/8/layout/default"/>
    <dgm:cxn modelId="{852AA185-A446-4C93-93C0-EB6E4007DBFE}" type="presParOf" srcId="{85047EAD-66E9-4411-8FA6-EB51C3D27E9B}" destId="{049F23B7-7A65-40D1-B652-BB0DB1C70C57}" srcOrd="1" destOrd="0" presId="urn:microsoft.com/office/officeart/2005/8/layout/default"/>
    <dgm:cxn modelId="{514E2748-49E2-4AEB-858F-78E3C8906062}" type="presParOf" srcId="{85047EAD-66E9-4411-8FA6-EB51C3D27E9B}" destId="{CBDFCEA9-8D2A-447E-A414-BC08C3C878ED}" srcOrd="2" destOrd="0" presId="urn:microsoft.com/office/officeart/2005/8/layout/default"/>
    <dgm:cxn modelId="{87D308EF-DEA4-4E8B-AB32-85BAEBE99D2C}" type="presParOf" srcId="{85047EAD-66E9-4411-8FA6-EB51C3D27E9B}" destId="{476A8F5E-F250-4EBA-B4A4-7E851A755299}" srcOrd="3" destOrd="0" presId="urn:microsoft.com/office/officeart/2005/8/layout/default"/>
    <dgm:cxn modelId="{4E6BB7E0-EF8F-4403-9DC2-1FF7887E5F26}" type="presParOf" srcId="{85047EAD-66E9-4411-8FA6-EB51C3D27E9B}" destId="{672545FA-ED92-4D19-990B-01D02AF1EB46}" srcOrd="4" destOrd="0" presId="urn:microsoft.com/office/officeart/2005/8/layout/default"/>
    <dgm:cxn modelId="{DE60F94A-EEC8-4920-9FD3-34E736049E7B}" type="presParOf" srcId="{85047EAD-66E9-4411-8FA6-EB51C3D27E9B}" destId="{32DAB556-6A8D-4525-9415-A26F5E90E16A}" srcOrd="5" destOrd="0" presId="urn:microsoft.com/office/officeart/2005/8/layout/default"/>
    <dgm:cxn modelId="{89C2BB42-B45B-4953-BFB5-2E33235A5667}" type="presParOf" srcId="{85047EAD-66E9-4411-8FA6-EB51C3D27E9B}" destId="{12923ED6-D09B-40B0-BF5E-8269BC38DFF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78263-2C2C-4FD5-ACC4-16BFBC38875D}">
      <dsp:nvSpPr>
        <dsp:cNvPr id="0" name=""/>
        <dsp:cNvSpPr/>
      </dsp:nvSpPr>
      <dsp:spPr>
        <a:xfrm>
          <a:off x="1891876" y="697637"/>
          <a:ext cx="4824536" cy="362235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93E34-B8D0-48D1-8360-B6DD47CAFE3D}">
      <dsp:nvSpPr>
        <dsp:cNvPr id="0" name=""/>
        <dsp:cNvSpPr/>
      </dsp:nvSpPr>
      <dsp:spPr>
        <a:xfrm>
          <a:off x="0" y="481614"/>
          <a:ext cx="2959100" cy="2744910"/>
        </a:xfrm>
        <a:prstGeom prst="roundRect">
          <a:avLst/>
        </a:prstGeom>
        <a:solidFill>
          <a:schemeClr val="accent4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197 руководителей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33995" y="615609"/>
        <a:ext cx="2691110" cy="2476920"/>
      </dsp:txXfrm>
    </dsp:sp>
    <dsp:sp modelId="{4939C235-D723-41CC-86D4-F1CBA62C23DE}">
      <dsp:nvSpPr>
        <dsp:cNvPr id="0" name=""/>
        <dsp:cNvSpPr/>
      </dsp:nvSpPr>
      <dsp:spPr>
        <a:xfrm>
          <a:off x="5688641" y="481614"/>
          <a:ext cx="2913421" cy="2707162"/>
        </a:xfrm>
        <a:prstGeom prst="roundRect">
          <a:avLst/>
        </a:prstGeom>
        <a:solidFill>
          <a:schemeClr val="accent3">
            <a:shade val="80000"/>
            <a:hueOff val="-139635"/>
            <a:satOff val="661"/>
            <a:lumOff val="9028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963 воспитателей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5820794" y="613767"/>
        <a:ext cx="2649115" cy="2442856"/>
      </dsp:txXfrm>
    </dsp:sp>
    <dsp:sp modelId="{2F06612D-45B8-4FEC-A172-BB86F241950E}">
      <dsp:nvSpPr>
        <dsp:cNvPr id="0" name=""/>
        <dsp:cNvSpPr/>
      </dsp:nvSpPr>
      <dsp:spPr>
        <a:xfrm>
          <a:off x="1157552" y="2534734"/>
          <a:ext cx="2986175" cy="2289801"/>
        </a:xfrm>
        <a:prstGeom prst="roundRect">
          <a:avLst/>
        </a:prstGeom>
        <a:solidFill>
          <a:schemeClr val="accent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645 специалистов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269331" y="2646513"/>
        <a:ext cx="2762617" cy="2066243"/>
      </dsp:txXfrm>
    </dsp:sp>
    <dsp:sp modelId="{3CECD848-8D68-4EFC-B2EE-9A556DB9CAC6}">
      <dsp:nvSpPr>
        <dsp:cNvPr id="0" name=""/>
        <dsp:cNvSpPr/>
      </dsp:nvSpPr>
      <dsp:spPr>
        <a:xfrm>
          <a:off x="4239736" y="2465820"/>
          <a:ext cx="3051519" cy="2358715"/>
        </a:xfrm>
        <a:prstGeom prst="roundRect">
          <a:avLst/>
        </a:prstGeom>
        <a:solidFill>
          <a:schemeClr val="tx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1074 родителей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354879" y="2580963"/>
        <a:ext cx="2821233" cy="2128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C70F-751F-465B-A28F-0D2D5FA91E9F}">
      <dsp:nvSpPr>
        <dsp:cNvPr id="0" name=""/>
        <dsp:cNvSpPr/>
      </dsp:nvSpPr>
      <dsp:spPr>
        <a:xfrm>
          <a:off x="635218" y="1345"/>
          <a:ext cx="2987315" cy="1792389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136 дошкольных учреждений из 12 территориальных управлений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635218" y="1345"/>
        <a:ext cx="2987315" cy="1792389"/>
      </dsp:txXfrm>
    </dsp:sp>
    <dsp:sp modelId="{CBDFCEA9-8D2A-447E-A414-BC08C3C878ED}">
      <dsp:nvSpPr>
        <dsp:cNvPr id="0" name=""/>
        <dsp:cNvSpPr/>
      </dsp:nvSpPr>
      <dsp:spPr>
        <a:xfrm>
          <a:off x="3921265" y="1345"/>
          <a:ext cx="2987315" cy="1792389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238048"/>
                <a:satOff val="-844"/>
                <a:lumOff val="21598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shade val="50000"/>
                <a:hueOff val="-238048"/>
                <a:satOff val="-844"/>
                <a:lumOff val="21598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Обработано 1813 анкет  воспитателей</a:t>
          </a:r>
          <a:endParaRPr lang="ru-RU" sz="2600" b="1" kern="1200" dirty="0"/>
        </a:p>
      </dsp:txBody>
      <dsp:txXfrm>
        <a:off x="3921265" y="1345"/>
        <a:ext cx="2987315" cy="1792389"/>
      </dsp:txXfrm>
    </dsp:sp>
    <dsp:sp modelId="{672545FA-ED92-4D19-990B-01D02AF1EB46}">
      <dsp:nvSpPr>
        <dsp:cNvPr id="0" name=""/>
        <dsp:cNvSpPr/>
      </dsp:nvSpPr>
      <dsp:spPr>
        <a:xfrm>
          <a:off x="635218" y="2092465"/>
          <a:ext cx="2987315" cy="1792389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476096"/>
                <a:satOff val="-1689"/>
                <a:lumOff val="43196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shade val="50000"/>
                <a:hueOff val="-476096"/>
                <a:satOff val="-1689"/>
                <a:lumOff val="43196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1813 протоколов наблюдений</a:t>
          </a:r>
          <a:endParaRPr lang="ru-RU" sz="2600" b="1" kern="1200" dirty="0"/>
        </a:p>
      </dsp:txBody>
      <dsp:txXfrm>
        <a:off x="635218" y="2092465"/>
        <a:ext cx="2987315" cy="1792389"/>
      </dsp:txXfrm>
    </dsp:sp>
    <dsp:sp modelId="{12923ED6-D09B-40B0-BF5E-8269BC38DFF2}">
      <dsp:nvSpPr>
        <dsp:cNvPr id="0" name=""/>
        <dsp:cNvSpPr/>
      </dsp:nvSpPr>
      <dsp:spPr>
        <a:xfrm>
          <a:off x="3921265" y="2092465"/>
          <a:ext cx="2987315" cy="1792389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238048"/>
                <a:satOff val="-844"/>
                <a:lumOff val="21598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shade val="50000"/>
                <a:hueOff val="-238048"/>
                <a:satOff val="-844"/>
                <a:lumOff val="21598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1830 анкет родителей </a:t>
          </a:r>
          <a:endParaRPr lang="ru-RU" sz="2600" b="1" kern="1200" dirty="0"/>
        </a:p>
      </dsp:txBody>
      <dsp:txXfrm>
        <a:off x="3921265" y="2092465"/>
        <a:ext cx="2987315" cy="1792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352928" cy="256490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+mn-lt"/>
              </a:rPr>
              <a:t>Партнерская позиция педагога как условие реализации ФГОС ДО</a:t>
            </a:r>
            <a:endParaRPr lang="ru-RU" sz="4800" b="1" dirty="0"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4221088"/>
            <a:ext cx="6984776" cy="22322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err="1" smtClean="0">
                <a:solidFill>
                  <a:schemeClr val="accent1"/>
                </a:solidFill>
              </a:rPr>
              <a:t>Карамаева</a:t>
            </a:r>
            <a:r>
              <a:rPr lang="ru-RU" sz="2800" b="1" dirty="0" smtClean="0">
                <a:solidFill>
                  <a:schemeClr val="accent1"/>
                </a:solidFill>
              </a:rPr>
              <a:t> Л.А., </a:t>
            </a:r>
          </a:p>
          <a:p>
            <a:pPr algn="just"/>
            <a:r>
              <a:rPr lang="ru-RU" sz="2800" b="1" dirty="0" smtClean="0">
                <a:solidFill>
                  <a:schemeClr val="accent1"/>
                </a:solidFill>
              </a:rPr>
              <a:t>заместитель директора ГБУ ДПО «Региональный социопсихологический центр» по научной работе, кандидат психологических наук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3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В 2016 году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687838"/>
              </p:ext>
            </p:extLst>
          </p:nvPr>
        </p:nvGraphicFramePr>
        <p:xfrm>
          <a:off x="683568" y="2060848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81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194421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Оценка </a:t>
            </a:r>
            <a:r>
              <a:rPr lang="ru-RU" sz="2800" b="1" dirty="0">
                <a:latin typeface="+mn-lt"/>
              </a:rPr>
              <a:t>руководителями  </a:t>
            </a:r>
            <a:r>
              <a:rPr lang="ru-RU" sz="2800" b="1" dirty="0" smtClean="0">
                <a:latin typeface="+mn-lt"/>
              </a:rPr>
              <a:t>ДОО степени </a:t>
            </a:r>
            <a:r>
              <a:rPr lang="ru-RU" sz="2800" b="1" dirty="0">
                <a:latin typeface="+mn-lt"/>
              </a:rPr>
              <a:t>перехода организации </a:t>
            </a:r>
            <a:r>
              <a:rPr lang="ru-RU" sz="2800" b="1" dirty="0" smtClean="0">
                <a:latin typeface="+mn-lt"/>
              </a:rPr>
              <a:t>на </a:t>
            </a:r>
            <a:r>
              <a:rPr lang="ru-RU" sz="2800" b="1" dirty="0">
                <a:latin typeface="+mn-lt"/>
              </a:rPr>
              <a:t>обеспечение реализации программ </a:t>
            </a:r>
            <a:r>
              <a:rPr lang="ru-RU" sz="2800" b="1" dirty="0" smtClean="0">
                <a:latin typeface="+mn-lt"/>
              </a:rPr>
              <a:t>в </a:t>
            </a:r>
            <a:r>
              <a:rPr lang="ru-RU" sz="2800" b="1" dirty="0">
                <a:latin typeface="+mn-lt"/>
              </a:rPr>
              <a:t>соответствии с ФГОС </a:t>
            </a:r>
            <a:r>
              <a:rPr lang="ru-RU" sz="2800" b="1" dirty="0" smtClean="0">
                <a:latin typeface="+mn-lt"/>
              </a:rPr>
              <a:t>ДО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829949"/>
              </p:ext>
            </p:extLst>
          </p:nvPr>
        </p:nvGraphicFramePr>
        <p:xfrm>
          <a:off x="755575" y="2852936"/>
          <a:ext cx="7632849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89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18448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Анализ </a:t>
            </a:r>
            <a:r>
              <a:rPr lang="ru-RU" sz="2800" b="1" dirty="0" smtClean="0">
                <a:latin typeface="+mn-lt"/>
              </a:rPr>
              <a:t>анкетирования  воспитателей  </a:t>
            </a: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по </a:t>
            </a:r>
            <a:r>
              <a:rPr lang="ru-RU" sz="2800" b="1" dirty="0" smtClean="0">
                <a:latin typeface="+mn-lt"/>
              </a:rPr>
              <a:t>условию </a:t>
            </a:r>
            <a:r>
              <a:rPr lang="ru-RU" sz="2800" b="1" dirty="0">
                <a:latin typeface="+mn-lt"/>
              </a:rPr>
              <a:t>«Защита детей от всех форм физического </a:t>
            </a:r>
            <a:r>
              <a:rPr lang="ru-RU" sz="2800" b="1" dirty="0" smtClean="0">
                <a:latin typeface="+mn-lt"/>
              </a:rPr>
              <a:t>и </a:t>
            </a:r>
            <a:r>
              <a:rPr lang="ru-RU" sz="2800" b="1" dirty="0">
                <a:latin typeface="+mn-lt"/>
              </a:rPr>
              <a:t>психического насилия»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172331"/>
              </p:ext>
            </p:extLst>
          </p:nvPr>
        </p:nvGraphicFramePr>
        <p:xfrm>
          <a:off x="755576" y="1988840"/>
          <a:ext cx="74888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9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3568"/>
            <a:ext cx="7632848" cy="1628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Негативные  показатели  </a:t>
            </a:r>
            <a:r>
              <a:rPr lang="ru-RU" sz="2800" b="1" dirty="0">
                <a:latin typeface="+mn-lt"/>
              </a:rPr>
              <a:t>по  </a:t>
            </a:r>
            <a:r>
              <a:rPr lang="ru-RU" sz="2800" b="1" dirty="0" smtClean="0">
                <a:latin typeface="+mn-lt"/>
              </a:rPr>
              <a:t>условию «</a:t>
            </a:r>
            <a:r>
              <a:rPr lang="ru-RU" sz="2800" b="1" dirty="0">
                <a:latin typeface="+mn-lt"/>
              </a:rPr>
              <a:t>Защита детей от всех форм физического и психического насилия»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301081"/>
              </p:ext>
            </p:extLst>
          </p:nvPr>
        </p:nvGraphicFramePr>
        <p:xfrm>
          <a:off x="827584" y="1700808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56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416824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Анализ анкетирования специалистов 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525771"/>
              </p:ext>
            </p:extLst>
          </p:nvPr>
        </p:nvGraphicFramePr>
        <p:xfrm>
          <a:off x="755576" y="2060848"/>
          <a:ext cx="7488832" cy="403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5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416824" cy="8640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Результаты анкетирования родителей  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075956"/>
              </p:ext>
            </p:extLst>
          </p:nvPr>
        </p:nvGraphicFramePr>
        <p:xfrm>
          <a:off x="971600" y="1988840"/>
          <a:ext cx="799288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27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416824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n-lt"/>
              </a:rPr>
              <a:t>Предлагаем:</a:t>
            </a: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56084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	</a:t>
            </a:r>
            <a:r>
              <a:rPr lang="ru-RU" sz="3000" i="1" dirty="0"/>
              <a:t>Проанализировать  результаты</a:t>
            </a:r>
            <a:r>
              <a:rPr lang="ru-RU" sz="3000" dirty="0"/>
              <a:t>, полученные в ходе изучения психолого-педагогических условий реализации ФГОС дошкольного образования в дошкольных образовательных организациях Самарской области, </a:t>
            </a:r>
            <a:r>
              <a:rPr lang="ru-RU" sz="3000" i="1" dirty="0"/>
              <a:t>обратить внимание на позитивные и негативные  показатели</a:t>
            </a:r>
            <a:r>
              <a:rPr lang="ru-RU" sz="3000" dirty="0"/>
              <a:t>, </a:t>
            </a:r>
            <a:r>
              <a:rPr lang="ru-RU" sz="3000" i="1" dirty="0"/>
              <a:t>выявить внутренние и внешние ресурсы для устранения недостатков</a:t>
            </a:r>
            <a:r>
              <a:rPr lang="ru-RU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96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	</a:t>
            </a:r>
            <a:r>
              <a:rPr lang="ru-RU" sz="3000" i="1" dirty="0"/>
              <a:t>Провести  мероприятия </a:t>
            </a:r>
            <a:r>
              <a:rPr lang="ru-RU" sz="3000" dirty="0"/>
              <a:t>по изучению требований ФГОС ДО, </a:t>
            </a:r>
            <a:r>
              <a:rPr lang="ru-RU" sz="3000" i="1" dirty="0"/>
              <a:t>акцентируя внимание </a:t>
            </a:r>
            <a:r>
              <a:rPr lang="ru-RU" sz="3000" dirty="0"/>
              <a:t>на том, что является для коллектива </a:t>
            </a:r>
            <a:r>
              <a:rPr lang="ru-RU" sz="3000" i="1" dirty="0"/>
              <a:t>нерешенными задачами </a:t>
            </a:r>
            <a:r>
              <a:rPr lang="ru-RU" sz="3000" dirty="0"/>
              <a:t>в  формате педагогического совета, педагогического консилиума, педагогической конференции.</a:t>
            </a:r>
          </a:p>
        </p:txBody>
      </p:sp>
    </p:spTree>
    <p:extLst>
      <p:ext uri="{BB962C8B-B14F-4D97-AF65-F5344CB8AC3E}">
        <p14:creationId xmlns:p14="http://schemas.microsoft.com/office/powerpoint/2010/main" val="2305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04664"/>
            <a:ext cx="7626424" cy="5767536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ru-RU" sz="2800" dirty="0" smtClean="0">
                <a:solidFill>
                  <a:srgbClr val="F4E7ED">
                    <a:lumMod val="50000"/>
                  </a:srgbClr>
                </a:solidFill>
                <a:latin typeface="Times New Roman"/>
                <a:ea typeface="+mn-ea"/>
                <a:cs typeface="+mn-cs"/>
              </a:rPr>
              <a:t>         </a:t>
            </a:r>
            <a:br>
              <a:rPr lang="ru-RU" sz="2800" dirty="0" smtClean="0">
                <a:solidFill>
                  <a:srgbClr val="F4E7ED">
                    <a:lumMod val="50000"/>
                  </a:srgbClr>
                </a:solidFill>
                <a:latin typeface="Times New Roman"/>
                <a:ea typeface="+mn-ea"/>
                <a:cs typeface="+mn-cs"/>
              </a:rPr>
            </a:br>
            <a:r>
              <a:rPr lang="ru-RU" sz="2800" dirty="0" smtClean="0">
                <a:solidFill>
                  <a:srgbClr val="F4E7ED">
                    <a:lumMod val="50000"/>
                  </a:srgbClr>
                </a:solidFill>
                <a:latin typeface="Times New Roman"/>
                <a:ea typeface="+mn-ea"/>
                <a:cs typeface="+mn-cs"/>
              </a:rPr>
              <a:t>Провести </a:t>
            </a:r>
            <a:r>
              <a:rPr lang="ru-RU" sz="2800" dirty="0">
                <a:solidFill>
                  <a:srgbClr val="F4E7ED">
                    <a:lumMod val="50000"/>
                  </a:srgbClr>
                </a:solidFill>
                <a:latin typeface="Times New Roman"/>
                <a:ea typeface="+mn-ea"/>
                <a:cs typeface="+mn-cs"/>
              </a:rPr>
              <a:t>мероприятия, направленные на совершенствование профессиональных  умений и навыков, повышение  педагогической компетенции в вопросах управления деятельностью дошкольников в  соответствии с ФГОС ДО (семинары, тренинги, решение кейсов по работе воспитателя в различных ситуациях профессиональной  деятельности </a:t>
            </a:r>
            <a:br>
              <a:rPr lang="ru-RU" sz="2800" dirty="0">
                <a:solidFill>
                  <a:srgbClr val="F4E7ED">
                    <a:lumMod val="50000"/>
                  </a:srgbClr>
                </a:solidFill>
                <a:latin typeface="Times New Roman"/>
                <a:ea typeface="+mn-ea"/>
                <a:cs typeface="+mn-cs"/>
              </a:rPr>
            </a:b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799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Провести мероприятия, направленные на совершенствование профессиональных  умений и навыков, повышение  педагогической компетенции в вопросах управления деятельностью дошкольников в  соответствии с ФГОС ДО (семинары, тренинги, решение кейсов по работе воспитателя в различных ситуациях профессиональной  деятельности 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Партнерская </a:t>
            </a:r>
            <a:r>
              <a:rPr lang="ru-RU" sz="360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позиция </a:t>
            </a:r>
            <a:r>
              <a:rPr lang="ru-RU" sz="36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педагога –  </a:t>
            </a: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принятие </a:t>
            </a: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демократического стиля отношений,  </a:t>
            </a: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уход от авторитарности, директивности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23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за внимание! </a:t>
            </a:r>
          </a:p>
          <a:p>
            <a:pPr marL="0" indent="0" algn="ctr">
              <a:buNone/>
            </a:pPr>
            <a:r>
              <a:rPr lang="ru-RU" sz="4800" dirty="0" smtClean="0"/>
              <a:t>Успешного   партнерства  с детьми, их родителями, коллегами!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506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309320"/>
            <a:ext cx="67818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54461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sz="3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Ведущий 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вид   деятельности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занятии –</a:t>
            </a:r>
            <a:r>
              <a:rPr lang="ru-RU" sz="32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совместная </a:t>
            </a:r>
            <a:r>
              <a:rPr lang="ru-RU" sz="32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деятельность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взрослого с ребенком, </a:t>
            </a:r>
            <a:endParaRPr lang="ru-RU" sz="3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которой </a:t>
            </a:r>
            <a:r>
              <a:rPr lang="ru-RU" sz="32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 становится </a:t>
            </a:r>
            <a:r>
              <a:rPr lang="ru-RU" sz="32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партнером.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endParaRPr lang="ru-RU" sz="3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Партнер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 всегда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равноправный участник дела и как таковой связан с другими взаимным уважением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Взрослый – партнер, рядом с детьми (вместе</a:t>
            </a:r>
            <a:r>
              <a:rPr lang="ru-RU" sz="32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),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едином </a:t>
            </a:r>
            <a:r>
              <a:rPr lang="ru-RU" sz="32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пространстве. 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45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243408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Партнерская позиция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включает </a:t>
            </a:r>
            <a:r>
              <a:rPr lang="ru-RU" sz="3600" dirty="0" smtClean="0">
                <a:latin typeface="+mn-lt"/>
              </a:rPr>
              <a:t>в себя: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399784" cy="482230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оценк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у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детей не в сравнении с другими детьми, а в плане личных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достижений; 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внимание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на эмоциональное состояние каждого ребенка и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поощрение 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детей к проявлению </a:t>
            </a:r>
            <a:r>
              <a:rPr lang="ru-RU" sz="2800" dirty="0" err="1" smtClean="0">
                <a:solidFill>
                  <a:srgbClr val="000000"/>
                </a:solidFill>
                <a:ea typeface="Times New Roman"/>
              </a:rPr>
              <a:t>эмпатии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во взаимодействии  друг с другом; </a:t>
            </a:r>
            <a:endParaRPr lang="ru-RU" sz="28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активную 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поддержку оригинальности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и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самостоятельности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идей 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детей; </a:t>
            </a:r>
            <a:endParaRPr lang="ru-RU" sz="28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умение 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положительно поддержать действия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ребенка;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92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404813"/>
            <a:ext cx="8029649" cy="611981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умение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поддержать игру; </a:t>
            </a:r>
            <a:endParaRPr lang="ru-RU" sz="28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взять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на себя роли в совместной игре; </a:t>
            </a:r>
            <a:endParaRPr lang="ru-RU" sz="28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отказ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от доминирования в сюжетно-ролевой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игре; 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учет возрастных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и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индивидуальных особенностей развития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каждого ребенка; </a:t>
            </a:r>
            <a:endParaRPr lang="ru-RU" sz="28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«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диалогический» стиль общения, когда поддерживается позиция  общения на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равных;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661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7" y="404813"/>
            <a:ext cx="7560840" cy="611981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умение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выслушать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вопросы и ответы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детей;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ea typeface="Times New Roman"/>
              </a:rPr>
              <a:t>у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мение дозировать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педагогическую помощь  в зависимости от возможностей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детей;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стимуляция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проявление собственных интересов и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потребностей ребенка; 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толерантность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к самостоятельности и активности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детей.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782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>
                <a:ea typeface="Times New Roman"/>
              </a:rPr>
              <a:t>В</a:t>
            </a:r>
            <a:r>
              <a:rPr lang="ru-RU" sz="3600" dirty="0" smtClean="0">
                <a:ea typeface="Times New Roman"/>
              </a:rPr>
              <a:t> </a:t>
            </a:r>
            <a:r>
              <a:rPr lang="ru-RU" sz="3600" dirty="0" smtClean="0">
                <a:ea typeface="Times New Roman"/>
              </a:rPr>
              <a:t>201</a:t>
            </a:r>
            <a:r>
              <a:rPr lang="en-US" sz="3600" dirty="0" smtClean="0">
                <a:ea typeface="Times New Roman"/>
              </a:rPr>
              <a:t>4</a:t>
            </a:r>
            <a:r>
              <a:rPr lang="ru-RU" sz="3600" dirty="0" smtClean="0">
                <a:ea typeface="Times New Roman"/>
              </a:rPr>
              <a:t> </a:t>
            </a:r>
            <a:r>
              <a:rPr lang="en-US" sz="3600" dirty="0" smtClean="0">
                <a:ea typeface="Times New Roman"/>
              </a:rPr>
              <a:t>–</a:t>
            </a:r>
            <a:r>
              <a:rPr lang="ru-RU" sz="3600" dirty="0" smtClean="0">
                <a:ea typeface="Times New Roman"/>
              </a:rPr>
              <a:t> 2016 гг.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ea typeface="Times New Roman"/>
              </a:rPr>
              <a:t>ГБУ ДПО «Региональный </a:t>
            </a:r>
            <a:r>
              <a:rPr lang="ru-RU" sz="3600" dirty="0" smtClean="0">
                <a:ea typeface="Times New Roman"/>
              </a:rPr>
              <a:t>социопсихологический </a:t>
            </a:r>
            <a:r>
              <a:rPr lang="ru-RU" sz="3600" dirty="0" smtClean="0">
                <a:ea typeface="Times New Roman"/>
              </a:rPr>
              <a:t>центр» проводил исследование, направленное на изучение  требований </a:t>
            </a:r>
            <a:r>
              <a:rPr lang="ru-RU" sz="3600" dirty="0">
                <a:ea typeface="Times New Roman"/>
              </a:rPr>
              <a:t>к психолого-педагогическим условиям реализации ФГОС </a:t>
            </a:r>
            <a:r>
              <a:rPr lang="ru-RU" sz="3600" dirty="0" smtClean="0">
                <a:ea typeface="Times New Roman"/>
              </a:rPr>
              <a:t>ДО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7371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387424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n-lt"/>
              </a:rPr>
              <a:t>В 2014году </a:t>
            </a:r>
            <a:endParaRPr lang="ru-RU" sz="4000" dirty="0">
              <a:latin typeface="+mn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859094"/>
            <a:ext cx="3528392" cy="2592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Проанализирована деятельность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768 воспитателей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4008" y="1844824"/>
            <a:ext cx="3744416" cy="2592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Опрошено</a:t>
            </a:r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763 родителя</a:t>
            </a:r>
          </a:p>
        </p:txBody>
      </p:sp>
    </p:spTree>
    <p:extLst>
      <p:ext uri="{BB962C8B-B14F-4D97-AF65-F5344CB8AC3E}">
        <p14:creationId xmlns:p14="http://schemas.microsoft.com/office/powerpoint/2010/main" val="101136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123568" y="548680"/>
            <a:ext cx="8892480" cy="129614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В исследовании 2015 года 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n-lt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приняли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участие: 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65728"/>
              </p:ext>
            </p:extLst>
          </p:nvPr>
        </p:nvGraphicFramePr>
        <p:xfrm>
          <a:off x="251520" y="1412776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69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302</Words>
  <Application>Microsoft Office PowerPoint</Application>
  <PresentationFormat>Экран (4:3)</PresentationFormat>
  <Paragraphs>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NewsPrint</vt:lpstr>
      <vt:lpstr>Партнерская позиция педагога как условие реализации ФГОС ДО</vt:lpstr>
      <vt:lpstr>Презентация PowerPoint</vt:lpstr>
      <vt:lpstr>Презентация PowerPoint</vt:lpstr>
      <vt:lpstr>Партнерская позиция  включает в себя:</vt:lpstr>
      <vt:lpstr>Презентация PowerPoint</vt:lpstr>
      <vt:lpstr>Презентация PowerPoint</vt:lpstr>
      <vt:lpstr>Презентация PowerPoint</vt:lpstr>
      <vt:lpstr>В 2014году </vt:lpstr>
      <vt:lpstr>В исследовании 2015 года   приняли участие: </vt:lpstr>
      <vt:lpstr>В 2016 году</vt:lpstr>
      <vt:lpstr>                Оценка руководителями  ДОО степени перехода организации на обеспечение реализации программ в соответствии с ФГОС ДО</vt:lpstr>
      <vt:lpstr> Анализ анкетирования  воспитателей   по условию «Защита детей от всех форм физического и психического насилия» </vt:lpstr>
      <vt:lpstr>Негативные  показатели  по  условию «Защита детей от всех форм физического и психического насилия» </vt:lpstr>
      <vt:lpstr>Анализ анкетирования специалистов </vt:lpstr>
      <vt:lpstr>Результаты анкетирования родителей  </vt:lpstr>
      <vt:lpstr>Предлагаем:</vt:lpstr>
      <vt:lpstr>Презентация PowerPoint</vt:lpstr>
      <vt:lpstr>          Провести мероприятия, направленные на совершенствование профессиональных  умений и навыков, повышение  педагогической компетенции в вопросах управления деятельностью дошкольников в  соответствии с ФГОС ДО (семинары, тренинги, решение кейсов по работе воспитателя в различных ситуациях профессиональной  деятельности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Партнерство</dc:title>
  <dc:creator>митек глухов</dc:creator>
  <cp:lastModifiedBy>Екатерина</cp:lastModifiedBy>
  <cp:revision>43</cp:revision>
  <cp:lastPrinted>2016-11-23T09:32:00Z</cp:lastPrinted>
  <dcterms:created xsi:type="dcterms:W3CDTF">2016-11-12T18:40:56Z</dcterms:created>
  <dcterms:modified xsi:type="dcterms:W3CDTF">2016-11-28T20:03:50Z</dcterms:modified>
</cp:coreProperties>
</file>