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32"/>
  </p:notesMasterIdLst>
  <p:sldIdLst>
    <p:sldId id="263" r:id="rId2"/>
    <p:sldId id="285" r:id="rId3"/>
    <p:sldId id="330" r:id="rId4"/>
    <p:sldId id="277" r:id="rId5"/>
    <p:sldId id="293" r:id="rId6"/>
    <p:sldId id="294" r:id="rId7"/>
    <p:sldId id="337" r:id="rId8"/>
    <p:sldId id="339" r:id="rId9"/>
    <p:sldId id="341" r:id="rId10"/>
    <p:sldId id="343" r:id="rId11"/>
    <p:sldId id="340" r:id="rId12"/>
    <p:sldId id="344" r:id="rId13"/>
    <p:sldId id="297" r:id="rId14"/>
    <p:sldId id="323" r:id="rId15"/>
    <p:sldId id="310" r:id="rId16"/>
    <p:sldId id="312" r:id="rId17"/>
    <p:sldId id="313" r:id="rId18"/>
    <p:sldId id="314" r:id="rId19"/>
    <p:sldId id="299" r:id="rId20"/>
    <p:sldId id="300" r:id="rId21"/>
    <p:sldId id="338" r:id="rId22"/>
    <p:sldId id="350" r:id="rId23"/>
    <p:sldId id="351" r:id="rId24"/>
    <p:sldId id="346" r:id="rId25"/>
    <p:sldId id="348" r:id="rId26"/>
    <p:sldId id="349" r:id="rId27"/>
    <p:sldId id="316" r:id="rId28"/>
    <p:sldId id="302" r:id="rId29"/>
    <p:sldId id="303" r:id="rId30"/>
    <p:sldId id="32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65724" autoAdjust="0"/>
  </p:normalViewPr>
  <p:slideViewPr>
    <p:cSldViewPr>
      <p:cViewPr varScale="1">
        <p:scale>
          <a:sx n="74" d="100"/>
          <a:sy n="74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6552-5F8A-4DCF-954B-95328A5BC618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6C59-9837-475C-8BE8-B57289E890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2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6C59-9837-475C-8BE8-B57289E890A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5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6C59-9837-475C-8BE8-B57289E890A1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45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F7E9278-E66A-44B0-B430-81C10C7A9E3E}" type="datetimeFigureOut">
              <a:rPr lang="ru-RU" smtClean="0"/>
              <a:pPr/>
              <a:t>11.03.2016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91824C-B727-4E45-BD67-6A971AB1A9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028" cy="20162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cs typeface="Arial" charset="0"/>
              </a:rPr>
              <a:t>Психолого-педагогическое сопровождение </a:t>
            </a:r>
            <a:r>
              <a:rPr lang="ru-RU" sz="3600" b="1" dirty="0">
                <a:cs typeface="Arial" charset="0"/>
              </a:rPr>
              <a:t>ребенка с </a:t>
            </a:r>
            <a:r>
              <a:rPr lang="ru-RU" sz="3600" b="1">
                <a:cs typeface="Arial" charset="0"/>
              </a:rPr>
              <a:t>ОВЗ </a:t>
            </a:r>
            <a:r>
              <a:rPr lang="ru-RU" sz="3600" b="1" smtClean="0">
                <a:cs typeface="Arial" charset="0"/>
              </a:rPr>
              <a:t>         по интеграции </a:t>
            </a:r>
            <a:r>
              <a:rPr lang="ru-RU" sz="3600" b="1" dirty="0" smtClean="0">
                <a:cs typeface="Arial" charset="0"/>
              </a:rPr>
              <a:t>в ДОУ</a:t>
            </a:r>
            <a:endParaRPr lang="ru-RU" sz="3600" b="1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280920" cy="309634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Подготовила: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 Сапукова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Зульфия Рашитовна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педагог-психолог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МБДОУ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«Детского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сада №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399»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г.о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. Самара</a:t>
            </a:r>
          </a:p>
          <a:p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6696744" cy="4980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ДЦП наблюдается сложная картина неврологических и психических нарушений, не только замедленный темп психического развития, но и неравномерный, диспропорциональный характер формирования отдельных психических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функций.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0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556792"/>
            <a:ext cx="7596832" cy="5112568"/>
          </a:xfrm>
        </p:spPr>
        <p:txBody>
          <a:bodyPr>
            <a:noAutofit/>
          </a:bodyPr>
          <a:lstStyle/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Verdana"/>
              </a:rPr>
              <a:t>Коррекционные: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Verdana"/>
              </a:rPr>
              <a:t>1.Формирование способов усвоения социального опыта при взаимодействии с людьми и предметами окружающей действительности.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Verdana"/>
              </a:rPr>
              <a:t>2.Преодоление и предупреждение у воспитанников вторичных отклонений в развитии познавательной сферы, поведении и личности в целом.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Verdana"/>
              </a:rPr>
              <a:t>3.Формирование способов ориентировки в окружающей действительности.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Verdana"/>
                <a:cs typeface="Trebuchet MS" pitchFamily="34" charset="0"/>
              </a:rPr>
              <a:t>Коррекционно-образовательные задачи в работе с детьми с </a:t>
            </a:r>
            <a:r>
              <a:rPr lang="ru-RU" sz="2800" b="1" dirty="0" smtClean="0">
                <a:solidFill>
                  <a:schemeClr val="bg1"/>
                </a:solidFill>
                <a:latin typeface="Verdana"/>
                <a:cs typeface="Trebuchet MS" pitchFamily="34" charset="0"/>
              </a:rPr>
              <a:t>ОВЗ: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060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white"/>
                </a:solidFill>
                <a:latin typeface="Verdana"/>
                <a:cs typeface="Trebuchet MS" pitchFamily="34" charset="0"/>
              </a:rPr>
              <a:t>Коррекционно-образовательные задачи в работе с детьми с ОВЗ: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636202"/>
            <a:ext cx="6192688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endParaRPr kumimoji="0" lang="ru-RU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Образовательные: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1.Формирование у детей системы знаний и обобщенных представлений об окружающей действительности.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2.Развитие познавательной активности.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3.Формирование всех видов детской деятельности.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56388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Изучение </a:t>
            </a:r>
            <a:r>
              <a:rPr lang="ru-RU" b="1" dirty="0"/>
              <a:t>когнитивных и эмоционально-личностных особенностей ребёнка, определение зоны актуального и ближайшего развития.</a:t>
            </a:r>
          </a:p>
          <a:p>
            <a:pPr marL="0" indent="0">
              <a:buNone/>
            </a:pPr>
            <a:r>
              <a:rPr lang="ru-RU" b="1" dirty="0"/>
              <a:t>    </a:t>
            </a:r>
            <a:r>
              <a:rPr lang="ru-RU" b="1" dirty="0" smtClean="0"/>
              <a:t>Педагогом- психологом </a:t>
            </a:r>
            <a:r>
              <a:rPr lang="ru-RU" b="1" dirty="0"/>
              <a:t>применялись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методы </a:t>
            </a:r>
            <a:r>
              <a:rPr lang="ru-RU" b="1" dirty="0"/>
              <a:t>обследования:</a:t>
            </a:r>
          </a:p>
          <a:p>
            <a:pPr>
              <a:buFontTx/>
              <a:buChar char="-"/>
            </a:pPr>
            <a:r>
              <a:rPr lang="ru-RU" b="1" dirty="0" smtClean="0"/>
              <a:t>«</a:t>
            </a:r>
            <a:r>
              <a:rPr lang="ru-RU" b="1" dirty="0"/>
              <a:t>Психолого-педагогическая диагностика познавательного </a:t>
            </a:r>
            <a:r>
              <a:rPr lang="ru-RU" b="1" dirty="0" smtClean="0"/>
              <a:t>развития Стребелевой Е.А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smtClean="0"/>
              <a:t>   наблюдение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b="1" dirty="0"/>
              <a:t>    Обследование охватывало особенности игровой деятельности, общения со взрослыми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сверстниками, познавательное развитие, двигательное развитие и навыки самообслуживания.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930432"/>
          </a:xfrm>
        </p:spPr>
        <p:txBody>
          <a:bodyPr/>
          <a:lstStyle/>
          <a:p>
            <a:r>
              <a:rPr lang="ru-RU" dirty="0" smtClean="0"/>
              <a:t>2. Диагностический</a:t>
            </a:r>
            <a:r>
              <a:rPr lang="en-US" dirty="0" smtClean="0"/>
              <a:t> </a:t>
            </a:r>
            <a:r>
              <a:rPr lang="ru-RU" dirty="0" smtClean="0"/>
              <a:t>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2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Индивидуально- психологические особенности детей с ОВЗ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1.Нарушение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мышления, восприятия, памяти, речи)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2.Нарушения эмоционально-волевой сферы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3.Нарушение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потребностей                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4.Нарушения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моторно-двигательной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79249"/>
              </p:ext>
            </p:extLst>
          </p:nvPr>
        </p:nvGraphicFramePr>
        <p:xfrm>
          <a:off x="179512" y="188640"/>
          <a:ext cx="8784976" cy="6250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626"/>
                <a:gridCol w="2596322"/>
                <a:gridCol w="2193945"/>
                <a:gridCol w="2162083"/>
              </a:tblGrid>
              <a:tr h="1058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Параметры диагностики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Нормальное развитие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Развитие ребёнка с особенностями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(с синдромом Дауна)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Ребёнок с синдромом </a:t>
                      </a:r>
                      <a:r>
                        <a:rPr lang="ru-RU" sz="1800" dirty="0" smtClean="0">
                          <a:effectLst/>
                        </a:rPr>
                        <a:t>Дауна </a:t>
                      </a:r>
                      <a:r>
                        <a:rPr lang="ru-RU" sz="1800" dirty="0">
                          <a:effectLst/>
                        </a:rPr>
                        <a:t>во 2 мл. гр. ДОУ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</a:tr>
              <a:tr h="4988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Игровая деятельность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Ребенок 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Параллельная игра, представляющая  предметно-игровые действия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Ограниченное замещение функций предметов, малая вариативность функций предметов и действий с игровым материалом. Игры отличаются наличием поведенческих штампов, меньшим разнообразием сюжетов и слабой эмоциональной включённостью в процесс игры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Параллельная игра.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603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48571"/>
              </p:ext>
            </p:extLst>
          </p:nvPr>
        </p:nvGraphicFramePr>
        <p:xfrm>
          <a:off x="-32940" y="0"/>
          <a:ext cx="9180512" cy="116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636"/>
                <a:gridCol w="2736304"/>
                <a:gridCol w="2304256"/>
                <a:gridCol w="2271316"/>
              </a:tblGrid>
              <a:tr h="1160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Параметры диагностики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Нормальное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Развитие ребёнка с особенностями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(с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синдромом Дауна)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Ребёнок с синдромом </a:t>
                      </a:r>
                      <a:r>
                        <a:rPr lang="ru-RU" sz="1600" dirty="0" smtClean="0">
                          <a:effectLst/>
                        </a:rPr>
                        <a:t>Дауна </a:t>
                      </a:r>
                      <a:r>
                        <a:rPr lang="ru-RU" sz="1600" dirty="0">
                          <a:effectLst/>
                        </a:rPr>
                        <a:t>во 2 мл. гр. ДОУ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71559"/>
              </p:ext>
            </p:extLst>
          </p:nvPr>
        </p:nvGraphicFramePr>
        <p:xfrm>
          <a:off x="35497" y="1196752"/>
          <a:ext cx="9108502" cy="7414514"/>
        </p:xfrm>
        <a:graphic>
          <a:graphicData uri="http://schemas.openxmlformats.org/drawingml/2006/table">
            <a:tbl>
              <a:tblPr firstRow="1" firstCol="1" bandRow="1"/>
              <a:tblGrid>
                <a:gridCol w="1800199"/>
                <a:gridCol w="2736304"/>
                <a:gridCol w="2339102"/>
                <a:gridCol w="2232897"/>
              </a:tblGrid>
              <a:tr h="6518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Общение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со </a:t>
                      </a: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взрослыми и сверстниками</a:t>
                      </a:r>
                    </a:p>
                  </a:txBody>
                  <a:tcPr marL="48930" marR="48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Владеет активной и пассивной речью, включённой в общение; может обращаться с вопросами и просьбами, понимает речь взрослых; знает названия окружающих предметов и игрушек.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930" marR="48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Если ребёнка не поняли, настаивает на своём путём повторения своих жестов и звуков без их исправления. Использует облегчённые слова,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звукоподражания, жесты</a:t>
                      </a:r>
                    </a:p>
                  </a:txBody>
                  <a:tcPr marL="48930" marR="48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Общение со сверстниками затруднено вследствие отсутствия фразовой речи. Ребёнок  произносит отдельные слова и звуки. Если его не поняли, настаивает на своём путём повторения своих жестов и звуков без их исправления. Девочка привлекает внимание взрослого жестами, мимикой и отдельными звуками и их сочетанием.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930" marR="48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477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07722"/>
              </p:ext>
            </p:extLst>
          </p:nvPr>
        </p:nvGraphicFramePr>
        <p:xfrm>
          <a:off x="75308" y="2332"/>
          <a:ext cx="9036496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428"/>
                <a:gridCol w="2592288"/>
                <a:gridCol w="2088232"/>
                <a:gridCol w="2235548"/>
              </a:tblGrid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Параметры диагностики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Нормальное развитие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Развитие ребёнка с особенностями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(с синдромом Дауна)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Ребёнок с синдромом </a:t>
                      </a:r>
                      <a:r>
                        <a:rPr lang="ru-RU" sz="1800" dirty="0" smtClean="0">
                          <a:effectLst/>
                        </a:rPr>
                        <a:t>Дауна </a:t>
                      </a:r>
                      <a:r>
                        <a:rPr lang="ru-RU" sz="1800" dirty="0">
                          <a:effectLst/>
                        </a:rPr>
                        <a:t>во 2 мл. гр. ДОУ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29383"/>
              </p:ext>
            </p:extLst>
          </p:nvPr>
        </p:nvGraphicFramePr>
        <p:xfrm>
          <a:off x="35496" y="1556792"/>
          <a:ext cx="9037512" cy="5301208"/>
        </p:xfrm>
        <a:graphic>
          <a:graphicData uri="http://schemas.openxmlformats.org/drawingml/2006/table">
            <a:tbl>
              <a:tblPr firstRow="1" firstCol="1" bandRow="1"/>
              <a:tblGrid>
                <a:gridCol w="2196752"/>
                <a:gridCol w="2520280"/>
                <a:gridCol w="2160240"/>
                <a:gridCol w="2160240"/>
              </a:tblGrid>
              <a:tr h="5301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Задания: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«Ящик форм»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Конструирование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Подбор парных кубиков по цвету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Собрать пирамидку с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учётом величины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 формы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фигуры из 2-3 палочек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выбор из 2-4 кубиков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 кольца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формы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фигуры из 2-3 палочек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выбор из 2-4 кубиков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кольца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формы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не выполняет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путает цвета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собирает без учёта величины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3597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68591"/>
              </p:ext>
            </p:extLst>
          </p:nvPr>
        </p:nvGraphicFramePr>
        <p:xfrm>
          <a:off x="35496" y="0"/>
          <a:ext cx="9073008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327"/>
                <a:gridCol w="2659880"/>
                <a:gridCol w="2239898"/>
                <a:gridCol w="2423903"/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Параметры диагностики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Нормальное развитие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Развитие ребёнка с особенностями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baseline="0" dirty="0" smtClean="0">
                          <a:effectLst/>
                        </a:rPr>
                        <a:t> с </a:t>
                      </a:r>
                      <a:r>
                        <a:rPr lang="ru-RU" sz="2000" dirty="0" smtClean="0">
                          <a:effectLst/>
                        </a:rPr>
                        <a:t>синдромом Дауна)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Ребёнок с синдромом </a:t>
                      </a:r>
                      <a:r>
                        <a:rPr lang="ru-RU" sz="2000" dirty="0" smtClean="0">
                          <a:effectLst/>
                        </a:rPr>
                        <a:t>Дауна </a:t>
                      </a:r>
                      <a:r>
                        <a:rPr lang="ru-RU" sz="2000" dirty="0">
                          <a:effectLst/>
                        </a:rPr>
                        <a:t>во 2 мл. гр. ДОУ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0" marR="5627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39577"/>
              </p:ext>
            </p:extLst>
          </p:nvPr>
        </p:nvGraphicFramePr>
        <p:xfrm>
          <a:off x="35133" y="1628800"/>
          <a:ext cx="8965504" cy="5990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2592288"/>
                <a:gridCol w="2304256"/>
                <a:gridCol w="2340768"/>
              </a:tblGrid>
              <a:tr h="15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Развитие мелкой моторики рук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 связана с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деятель-</a:t>
                      </a:r>
                      <a:r>
                        <a:rPr lang="ru-RU" sz="2000" dirty="0" err="1" smtClean="0">
                          <a:effectLst/>
                        </a:rPr>
                        <a:t>ностью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Умение строить башню из небольших кубиков, класть предметы в ёмкость и т.д.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границах нормы или с незначительным отставанием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Формируется в границах возрастной нормы. Ребёнок демонстрирует все виды захвата.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/>
                </a:tc>
              </a:tr>
              <a:tr h="3887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Навыки само-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обслуживания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 бытовой труд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Использует специфические, культурно фиксированные  предметные действия, знает назначение бытовых предметов (ложки, расчёски, карандаша и пр.)  и умеет пользоваться ими. Владеет простейшими навыками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самообслуживания.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Обслуживает себя самостоятельно или с небольшой помощью.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Обслуживает себя самостоятельно или с небольшой помощью.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90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На основании диагностики была разработана </a:t>
            </a:r>
            <a:r>
              <a:rPr lang="ru-RU" b="1" dirty="0" smtClean="0"/>
              <a:t>индивидуальная </a:t>
            </a:r>
            <a:r>
              <a:rPr lang="ru-RU" b="1" dirty="0"/>
              <a:t>образовательная </a:t>
            </a:r>
            <a:r>
              <a:rPr lang="ru-RU" b="1" dirty="0" smtClean="0"/>
              <a:t>программа.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u="sng" dirty="0"/>
              <a:t>Цель программы: </a:t>
            </a:r>
          </a:p>
          <a:p>
            <a:pPr marL="0" indent="0">
              <a:buNone/>
            </a:pPr>
            <a:r>
              <a:rPr lang="ru-RU" b="1" dirty="0" smtClean="0"/>
              <a:t>Создание </a:t>
            </a:r>
            <a:r>
              <a:rPr lang="ru-RU" b="1" dirty="0"/>
              <a:t>условий для всестороннего развития ребёнка с особыми образовательными потребностями, с учётом </a:t>
            </a:r>
            <a:r>
              <a:rPr lang="ru-RU" b="1" dirty="0" smtClean="0"/>
              <a:t>его индивидуальных </a:t>
            </a:r>
            <a:r>
              <a:rPr lang="ru-RU" b="1" dirty="0"/>
              <a:t>возможностей и </a:t>
            </a:r>
            <a:r>
              <a:rPr lang="ru-RU" b="1" dirty="0" smtClean="0"/>
              <a:t>особенностей, </a:t>
            </a:r>
            <a:r>
              <a:rPr lang="ru-RU" b="1" dirty="0"/>
              <a:t>при включении его в группу дошкольного образовательного учреждения общего типа.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92888" cy="158417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3. Основной этап– стабилизация психического </a:t>
            </a:r>
            <a:r>
              <a:rPr lang="ru-RU" sz="3200" b="1" dirty="0"/>
              <a:t>состояния ребёнка, развитие познавательной и эмоционально-волевой сферы.</a:t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991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2" y="1889002"/>
            <a:ext cx="2736304" cy="2052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Подготовительная работа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1" y="4378547"/>
            <a:ext cx="2780717" cy="2085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32" y="2646459"/>
            <a:ext cx="2349072" cy="176180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23060"/>
            <a:ext cx="4315120" cy="32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7920879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Успешная адаптация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ребенка с ОВЗ к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условиям ДОУ.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2. Позитивная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развития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ребенка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которая включает в себя развитие общей моторики, сенсорное развитие, формирование пространственных представлений, предметно-игровых действий, формирование и развитие речи, социально-коммуникативное развитие, эмоциональное развитие.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579296" cy="1728192"/>
          </a:xfrm>
        </p:spPr>
        <p:txBody>
          <a:bodyPr>
            <a:normAutofit/>
          </a:bodyPr>
          <a:lstStyle/>
          <a:p>
            <a:r>
              <a:rPr lang="ru-RU" b="1" dirty="0"/>
              <a:t>Ожидаемые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8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628800"/>
            <a:ext cx="7524824" cy="449736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1. Опора на уровень развития ребенка и зону его ближайшего развития.</a:t>
            </a:r>
          </a:p>
          <a:p>
            <a:r>
              <a:rPr lang="ru-RU" sz="2800" b="1" dirty="0"/>
              <a:t>2. Учет возрастных и индивидуальных особенностей ребенка.</a:t>
            </a:r>
          </a:p>
          <a:p>
            <a:r>
              <a:rPr lang="ru-RU" sz="2800" b="1" dirty="0"/>
              <a:t>3. Коррекция и развитие с учетом интересов ребенка.</a:t>
            </a:r>
          </a:p>
          <a:p>
            <a:r>
              <a:rPr lang="ru-RU" sz="2800" b="1" dirty="0"/>
              <a:t>4. Доступность, повторяемость и концентричность предложенного материала.</a:t>
            </a:r>
          </a:p>
          <a:p>
            <a:r>
              <a:rPr lang="ru-RU" sz="2800" b="1" dirty="0"/>
              <a:t>5. Коррекционная направленность образовательного процесса.</a:t>
            </a:r>
          </a:p>
          <a:p>
            <a:r>
              <a:rPr lang="ru-RU" sz="2800" b="1" dirty="0"/>
              <a:t>6. Единство требований в дошкольном учреждении и в семье.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работы с детьми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9462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866536"/>
          </a:xfrm>
        </p:spPr>
        <p:txBody>
          <a:bodyPr>
            <a:noAutofit/>
          </a:bodyPr>
          <a:lstStyle/>
          <a:p>
            <a:r>
              <a:rPr lang="ru-RU" sz="2800" b="1" dirty="0"/>
              <a:t>Комплект методических пособий по работе с игровым набором «Дары </a:t>
            </a:r>
            <a:r>
              <a:rPr lang="ru-RU" sz="2800" b="1" dirty="0" err="1"/>
              <a:t>Фребеля</a:t>
            </a:r>
            <a:r>
              <a:rPr lang="ru-RU" sz="2800" b="1" dirty="0"/>
              <a:t>» соответствует ФГОС  ДО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05" y="2674938"/>
            <a:ext cx="628952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389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Развивающие игры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1" y="2679700"/>
            <a:ext cx="3490088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00" y="3485404"/>
            <a:ext cx="2371550" cy="183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9908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942258"/>
              </p:ext>
            </p:extLst>
          </p:nvPr>
        </p:nvGraphicFramePr>
        <p:xfrm>
          <a:off x="107503" y="116631"/>
          <a:ext cx="8880648" cy="638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216"/>
                <a:gridCol w="2960216"/>
                <a:gridCol w="2960216"/>
              </a:tblGrid>
              <a:tr h="56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Раздел индивидуальной образовательной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(в соответствии с ФГОС)</a:t>
                      </a:r>
                    </a:p>
                  </a:txBody>
                  <a:tcPr marL="30416" marR="30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Задачи</a:t>
                      </a:r>
                    </a:p>
                  </a:txBody>
                  <a:tcPr marL="30416" marR="30416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Игровые</a:t>
                      </a:r>
                      <a:r>
                        <a:rPr lang="ru-RU" sz="2400" baseline="0" dirty="0" smtClean="0"/>
                        <a:t> приемы и упражнения</a:t>
                      </a:r>
                      <a:endParaRPr lang="ru-RU" sz="2400" dirty="0"/>
                    </a:p>
                  </a:txBody>
                  <a:tcPr/>
                </a:tc>
              </a:tr>
              <a:tr h="56403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Социально - коммуникативное развитие 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-создание реальных ситуаций: формирование умения доброжелательно приветствовать друг друга, отвечать на приветствие сверстника, благодарить, прощаться;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«Ручки»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«Ладушки»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Слова: «Ручки наши, ручки поиграйте вы за нас,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Постучите, да пожмите, Вы, покрепче вот сейчас.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Будем с вами мы дружить и за руки всех ловить.»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«Погладь кошку»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«Поиграй с куклой»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4037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 закрепление последовательных действий, связанных с умыванием, мытьём рук, одеванием, раздеванием.</a:t>
                      </a:r>
                    </a:p>
                    <a:p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Течет, течет водичка,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Из краника водичка.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Водичка, водичка,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Умой мое личико!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Чтоб глазки блестели,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Чтоб щечки краснели,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Чтоб смеялся роток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 кусался зубок!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3641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27979"/>
              </p:ext>
            </p:extLst>
          </p:nvPr>
        </p:nvGraphicFramePr>
        <p:xfrm>
          <a:off x="0" y="-15191"/>
          <a:ext cx="9143999" cy="121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2803033"/>
                <a:gridCol w="2849086"/>
              </a:tblGrid>
              <a:tr h="121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Раздел индивидуальной образовательной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(в соответствии с ФГОС)</a:t>
                      </a:r>
                    </a:p>
                  </a:txBody>
                  <a:tcPr marL="30416" marR="30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Задачи</a:t>
                      </a:r>
                    </a:p>
                  </a:txBody>
                  <a:tcPr marL="30416" marR="30416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Игровые</a:t>
                      </a:r>
                      <a:r>
                        <a:rPr lang="ru-RU" sz="2400" baseline="0" dirty="0" smtClean="0"/>
                        <a:t> приемы и упражнения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47270"/>
              </p:ext>
            </p:extLst>
          </p:nvPr>
        </p:nvGraphicFramePr>
        <p:xfrm>
          <a:off x="0" y="1052737"/>
          <a:ext cx="9126648" cy="575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2808312"/>
                <a:gridCol w="2826456"/>
              </a:tblGrid>
              <a:tr h="3744416"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Художественно-эстетическое развитие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конструктивно-модельной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«Пастушок»                   (Ребенок слушает стихотворение                         Е. Макшанцевой «Пастушок», повторяет звуки животных. Затем строит по образцу «скотный двор» и населяет животными из текста стихотворения).</a:t>
                      </a:r>
                    </a:p>
                    <a:p>
                      <a:r>
                        <a:rPr lang="ru-RU" dirty="0" smtClean="0"/>
                        <a:t>«Построй</a:t>
                      </a:r>
                      <a:r>
                        <a:rPr lang="ru-RU" baseline="0" dirty="0" smtClean="0"/>
                        <a:t> дорожку, корабль, машину, дом» (по образцу)</a:t>
                      </a:r>
                      <a:endParaRPr lang="ru-RU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интереса к изобразительному творчеству, развитие игровой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«Украшаем елку»  (Ребенок</a:t>
                      </a:r>
                      <a:r>
                        <a:rPr lang="ru-RU" baseline="0" dirty="0" smtClean="0"/>
                        <a:t> и</a:t>
                      </a:r>
                      <a:r>
                        <a:rPr lang="ru-RU" dirty="0" smtClean="0"/>
                        <a:t>спользует плоскостные фигуры- треугольники для построение елки и украшает ее кольцами</a:t>
                      </a:r>
                      <a:r>
                        <a:rPr lang="ru-RU" baseline="0" dirty="0" smtClean="0"/>
                        <a:t> и полукольцами).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3808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10894"/>
              </p:ext>
            </p:extLst>
          </p:nvPr>
        </p:nvGraphicFramePr>
        <p:xfrm>
          <a:off x="87683" y="0"/>
          <a:ext cx="9036495" cy="683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1243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Раздел индивидуальной образовательной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(в соответствии с ФГОС)</a:t>
                      </a:r>
                    </a:p>
                  </a:txBody>
                  <a:tcPr marL="30416" marR="30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Задачи</a:t>
                      </a:r>
                    </a:p>
                  </a:txBody>
                  <a:tcPr marL="30416" marR="30416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Игровые</a:t>
                      </a:r>
                      <a:r>
                        <a:rPr lang="ru-RU" sz="2400" baseline="0" dirty="0" smtClean="0"/>
                        <a:t> приемы и упражнения</a:t>
                      </a:r>
                      <a:endParaRPr lang="ru-RU" sz="2400" dirty="0"/>
                    </a:p>
                  </a:txBody>
                  <a:tcPr/>
                </a:tc>
              </a:tr>
              <a:tr h="54976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Художественно-эстетическое развитие</a:t>
                      </a:r>
                    </a:p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Социально-коммуникативное развитие</a:t>
                      </a:r>
                    </a:p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Речевое развитие</a:t>
                      </a: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Снятие эмоционального</a:t>
                      </a:r>
                      <a:r>
                        <a:rPr lang="ru-RU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напряжения, развитие моторики, развитие восприятия, мышления , расширение кругозора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«Кляксография»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«Пластилиновая живопись»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(«рисование»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пластилином на оргстекле по заданной теме)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«Водяные радости»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(игра с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водой в маленьком тазике)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«Пальчиковая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гимнастика с массажем рук»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«Сухой бассейн»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«Дыхательная гимнастика»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«Пение звуков»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1761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43408"/>
            <a:ext cx="8712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r>
              <a:rPr lang="ru-RU" sz="3600" b="1" dirty="0" smtClean="0"/>
              <a:t>Ресурсы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развития </a:t>
            </a:r>
            <a:r>
              <a:rPr lang="ru-RU" sz="3600" b="1" dirty="0"/>
              <a:t>ребёнка </a:t>
            </a:r>
            <a:br>
              <a:rPr lang="ru-RU" sz="3600" b="1" dirty="0"/>
            </a:br>
            <a:r>
              <a:rPr lang="ru-RU" sz="3600" b="1" dirty="0"/>
              <a:t>с синдромом Дауна </a:t>
            </a:r>
            <a:r>
              <a:rPr lang="ru-RU" sz="3600" b="1" dirty="0" smtClean="0"/>
              <a:t>– </a:t>
            </a:r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/>
              <a:t>способности к подражанию</a:t>
            </a:r>
          </a:p>
        </p:txBody>
      </p:sp>
    </p:spTree>
    <p:extLst>
      <p:ext uri="{BB962C8B-B14F-4D97-AF65-F5344CB8AC3E}">
        <p14:creationId xmlns:p14="http://schemas.microsoft.com/office/powerpoint/2010/main" val="35471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8064896" cy="41044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Основными критериями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результативности нашей работы мы считаем: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-успешную адаптацию ребёнка с синдромом Дауна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ребенка с ДЦП 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условиям ДОУ;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позитивную  динамику развития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каждого ребёнка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позитивную динамику адаптации семьи к проблемам развития и здоровья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ребёнка.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234888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4. Аналитический этап - </a:t>
            </a:r>
            <a:r>
              <a:rPr lang="ru-RU" sz="3600" b="1" dirty="0"/>
              <a:t>анализ результатов эффективности  </a:t>
            </a:r>
            <a:r>
              <a:rPr lang="ru-RU" sz="3600" b="1" dirty="0" smtClean="0"/>
              <a:t>психолого-педагогической </a:t>
            </a:r>
            <a:r>
              <a:rPr lang="ru-RU" sz="3600" b="1" dirty="0"/>
              <a:t>работы.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66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процессе обучения и воспитания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ДОУ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дети с ОВЗ 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отрабатывают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навыки самообслуживания, навыки общей и мелкой моторики, координацию движений,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обучаются общению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 разными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людьми;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обучаются игре;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находятся в комфортной развивающей среде.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Таким образом, психолого-педагогическая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деятельность по включению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ребёнка 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синдромом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Дауна и ребенка с ДЦП в ДОУ проходит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успешно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                                                                                          В следующем учебном году мы планируем продолжить коррекционно-развивающую работу с этими детьми.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dirty="0"/>
              <a:t> 5. Заключительный этап включает в себя подведение итогов работы за учебный год в мае месяце.</a:t>
            </a:r>
          </a:p>
        </p:txBody>
      </p:sp>
    </p:spTree>
    <p:extLst>
      <p:ext uri="{BB962C8B-B14F-4D97-AF65-F5344CB8AC3E}">
        <p14:creationId xmlns:p14="http://schemas.microsoft.com/office/powerpoint/2010/main" val="2525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1. Конституция Российской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Федерации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800" b="1" i="1" dirty="0">
                <a:solidFill>
                  <a:srgbClr val="727CA3">
                    <a:lumMod val="50000"/>
                  </a:srgbClr>
                </a:solidFill>
              </a:rPr>
              <a:t> Федеральный закон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Об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образовании в Российской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Федерации »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3.Федеральный закон «О социальной защите инвалидов Российской Федерации»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4.Федеральный закон « Об основных гарантиях прав ребенка Российской Федерации»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5.Федеральный закон « Основы законодательства по охране здоровья граждан РФ»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6. Концепция развития системы здравоохранения РФ до 2020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Документы Российской Федерации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028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772400" cy="1524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6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Инклюзивное образование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492896"/>
            <a:ext cx="36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 дети разные</a:t>
            </a:r>
          </a:p>
          <a:p>
            <a:r>
              <a:rPr lang="ru-RU" b="1" dirty="0" smtClean="0"/>
              <a:t>Все дети могут учиться</a:t>
            </a:r>
          </a:p>
          <a:p>
            <a:r>
              <a:rPr lang="ru-RU" b="1" dirty="0" smtClean="0"/>
              <a:t>Есть разные способности, различные этнические группы,</a:t>
            </a:r>
            <a:br>
              <a:rPr lang="ru-RU" b="1" dirty="0" smtClean="0"/>
            </a:br>
            <a:r>
              <a:rPr lang="ru-RU" b="1" dirty="0" smtClean="0"/>
              <a:t>разный рост,</a:t>
            </a:r>
            <a:br>
              <a:rPr lang="ru-RU" b="1" dirty="0" smtClean="0"/>
            </a:br>
            <a:r>
              <a:rPr lang="ru-RU" b="1" dirty="0" smtClean="0"/>
              <a:t>возраст,</a:t>
            </a:r>
            <a:br>
              <a:rPr lang="ru-RU" b="1" dirty="0" smtClean="0"/>
            </a:br>
            <a:r>
              <a:rPr lang="ru-RU" b="1" dirty="0" smtClean="0"/>
              <a:t>происхождение,</a:t>
            </a:r>
            <a:br>
              <a:rPr lang="ru-RU" b="1" dirty="0" smtClean="0"/>
            </a:br>
            <a:r>
              <a:rPr lang="ru-RU" b="1" dirty="0" smtClean="0"/>
              <a:t>пол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Адаптация системы к потребностям ребенка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7" name="Рисунок 76" descr="Детское развит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74441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9"/>
            <a:ext cx="8640959" cy="43204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процесс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включения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 особенностями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развития во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все сферы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жизни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общества как равноправных его членов, освоение ими достижений науки, культуры, экономики,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образования.</a:t>
            </a:r>
          </a:p>
          <a:p>
            <a:pPr marL="0" indent="0">
              <a:lnSpc>
                <a:spcPct val="120000"/>
              </a:lnSpc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Основная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 интеграционного образования – обеспечить ребёнку с особенностями развития возможности для социализации и раскрытия потенциальных возможностей личности, предоставить адекватный объем коррекционно-педагогической помощи в соответствии с его индивидуальными особенностями, способствовать его включению в жизнь общества.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5"/>
            <a:ext cx="8219256" cy="1008112"/>
          </a:xfrm>
        </p:spPr>
        <p:txBody>
          <a:bodyPr/>
          <a:lstStyle/>
          <a:p>
            <a:pPr algn="l"/>
            <a:r>
              <a:rPr lang="ru-RU" i="1" u="sng" dirty="0" smtClean="0"/>
              <a:t>Интеграция -  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18670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1. Сбор информации о ребенке и установление контакта с ним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2. Диагностический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3. Коррекционно-развивающий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4. Аналитический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5. Заключительный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Этапы непосредственной </a:t>
            </a:r>
            <a:br>
              <a:rPr lang="ru-RU" sz="3200" b="1" dirty="0" smtClean="0"/>
            </a:br>
            <a:r>
              <a:rPr lang="ru-RU" sz="3200" b="1" dirty="0" smtClean="0"/>
              <a:t>психолого-педагогической деятельности    по включению ребенка с ОВЗ в ДОУ: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97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. Сбор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информации о ребёнке: сведения об анамнезе и сети социальных контактов семьи и ребёнка, создание эмоционального контакта с ребёнком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74916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Синдром Дауна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Down'S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Syndrome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)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 - заболевание, возникающее в результате генетической аномалии, при которой в организме человека появляется дополнительная хромосома (вместо двух хромосом 21 присутствует три); в результате общее количество хромосом становится равным 47.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Тогда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как в норме оно должно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составлять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HelveticaNeueCyrRoman"/>
              </a:rPr>
              <a:t>46. 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HelveticaNeueCyrRoman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HelveticaNeueCyrRoman"/>
              </a:rPr>
              <a:t>(</a:t>
            </a:r>
            <a:r>
              <a:rPr lang="ru-RU" sz="2400" b="1" i="1" dirty="0">
                <a:solidFill>
                  <a:srgbClr val="7030A0"/>
                </a:solidFill>
                <a:latin typeface="Helvetica"/>
              </a:rPr>
              <a:t>Толковый словарь по </a:t>
            </a:r>
            <a:r>
              <a:rPr lang="ru-RU" sz="2400" b="1" i="1" dirty="0" smtClean="0">
                <a:solidFill>
                  <a:srgbClr val="7030A0"/>
                </a:solidFill>
                <a:latin typeface="Helvetica"/>
              </a:rPr>
              <a:t>медицине,2013.</a:t>
            </a:r>
            <a:r>
              <a:rPr lang="ru-RU" sz="2400" b="1" dirty="0" smtClean="0">
                <a:solidFill>
                  <a:srgbClr val="7030A0"/>
                </a:solidFill>
                <a:latin typeface="HelveticaNeueCyrRoman"/>
              </a:rPr>
              <a:t>)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8044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748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Под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словосочетанием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детский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церебральный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паралич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 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ДЦП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) понимают группу нарушений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двигательных функций мозга, возникших  в результате его повреждений в младенческом возрасте. Двигательные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нарушения традиционно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представлены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слабостью в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определенной группе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мышц.      В ряде случаев  ДЦП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сопровождается             нарушением интеллектуального развития и речи.</a:t>
            </a:r>
            <a:r>
              <a:rPr lang="ru-RU" sz="2800" i="1" dirty="0"/>
              <a:t> </a:t>
            </a:r>
            <a:r>
              <a:rPr lang="ru-RU" sz="2800" i="1" dirty="0" smtClean="0"/>
              <a:t>                                         </a:t>
            </a:r>
            <a:r>
              <a:rPr lang="ru-RU" sz="2400" b="1" i="1" dirty="0" smtClean="0">
                <a:solidFill>
                  <a:srgbClr val="7030A0"/>
                </a:solidFill>
              </a:rPr>
              <a:t>(</a:t>
            </a:r>
            <a:r>
              <a:rPr lang="ru-RU" sz="2000" b="1" i="1" dirty="0" smtClean="0">
                <a:solidFill>
                  <a:srgbClr val="7030A0"/>
                </a:solidFill>
              </a:rPr>
              <a:t>Большой</a:t>
            </a:r>
            <a:r>
              <a:rPr lang="ru-RU" sz="2000" b="1" i="1" dirty="0">
                <a:solidFill>
                  <a:srgbClr val="7030A0"/>
                </a:solidFill>
              </a:rPr>
              <a:t> психологический </a:t>
            </a:r>
            <a:r>
              <a:rPr lang="ru-RU" sz="2000" b="1" i="1" dirty="0" smtClean="0">
                <a:solidFill>
                  <a:srgbClr val="7030A0"/>
                </a:solidFill>
              </a:rPr>
              <a:t>словарь Под</a:t>
            </a:r>
            <a:r>
              <a:rPr lang="ru-RU" sz="2000" b="1" i="1" dirty="0">
                <a:solidFill>
                  <a:srgbClr val="7030A0"/>
                </a:solidFill>
              </a:rPr>
              <a:t> ред. Б.Г. Мещерякова,  </a:t>
            </a:r>
            <a:r>
              <a:rPr lang="ru-RU" sz="2000" b="1" i="1" dirty="0" smtClean="0">
                <a:solidFill>
                  <a:srgbClr val="7030A0"/>
                </a:solidFill>
              </a:rPr>
              <a:t> В.П</a:t>
            </a:r>
            <a:r>
              <a:rPr lang="ru-RU" sz="2000" b="1" i="1" dirty="0">
                <a:solidFill>
                  <a:srgbClr val="7030A0"/>
                </a:solidFill>
              </a:rPr>
              <a:t>. </a:t>
            </a:r>
            <a:r>
              <a:rPr lang="ru-RU" sz="2000" b="1" i="1" dirty="0" smtClean="0">
                <a:solidFill>
                  <a:srgbClr val="7030A0"/>
                </a:solidFill>
              </a:rPr>
              <a:t>Зинченко. - М,2003)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32962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1464</Words>
  <Application>Microsoft Office PowerPoint</Application>
  <PresentationFormat>Экран (4:3)</PresentationFormat>
  <Paragraphs>270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Психолого-педагогическое сопровождение ребенка с ОВЗ          по интеграции в ДОУ</vt:lpstr>
      <vt:lpstr>Подготовительная работа</vt:lpstr>
      <vt:lpstr>Документы Российской Федерации</vt:lpstr>
      <vt:lpstr>Инклюзивное образование</vt:lpstr>
      <vt:lpstr>Интеграция -  </vt:lpstr>
      <vt:lpstr>Этапы непосредственной  психолого-педагогической деятельности    по включению ребенка с ОВЗ в ДОУ: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Коррекционно-образовательные задачи в работе с детьми с ОВЗ:</vt:lpstr>
      <vt:lpstr>Коррекционно-образовательные задачи в работе с детьми с ОВЗ:</vt:lpstr>
      <vt:lpstr>2. Диагностический этап</vt:lpstr>
      <vt:lpstr>Индивидуально- психологические особенности детей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3. Основной этап– стабилизация психического состояния ребёнка, развитие познавательной и эмоционально-волевой сферы. </vt:lpstr>
      <vt:lpstr>Ожидаемые результаты: </vt:lpstr>
      <vt:lpstr>Принципы работы с детьми с ОВЗ</vt:lpstr>
      <vt:lpstr>Комплект методических пособий по работе с игровым набором «Дары Фребеля» соответствует ФГОС  ДО </vt:lpstr>
      <vt:lpstr> Развивающие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4. Аналитический этап - анализ результатов эффективности  психолого-педагогической работы. </vt:lpstr>
      <vt:lpstr> 5. Заключительный этап включает в себя подведение итогов работы за учебный год в мае месяце.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Психолого-педагогический аспект развития ребенка</dc:title>
  <dc:creator>1</dc:creator>
  <cp:lastModifiedBy>Екатерина</cp:lastModifiedBy>
  <cp:revision>178</cp:revision>
  <dcterms:created xsi:type="dcterms:W3CDTF">2015-04-12T09:15:19Z</dcterms:created>
  <dcterms:modified xsi:type="dcterms:W3CDTF">2016-03-10T21:10:09Z</dcterms:modified>
</cp:coreProperties>
</file>