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70" r:id="rId6"/>
    <p:sldId id="271" r:id="rId7"/>
    <p:sldId id="272" r:id="rId8"/>
    <p:sldId id="273" r:id="rId9"/>
    <p:sldId id="274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2" autoAdjust="0"/>
    <p:restoredTop sz="94764" autoAdjust="0"/>
  </p:normalViewPr>
  <p:slideViewPr>
    <p:cSldViewPr>
      <p:cViewPr varScale="1">
        <p:scale>
          <a:sx n="70" d="100"/>
          <a:sy n="70" d="100"/>
        </p:scale>
        <p:origin x="-136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73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33365" y="2420888"/>
            <a:ext cx="3313355" cy="1584176"/>
          </a:xfrm>
        </p:spPr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Применение метода ненасильственного общения в ДОО</a:t>
            </a:r>
            <a:endParaRPr lang="ru-RU" sz="2400" b="1" i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33365" y="4365104"/>
            <a:ext cx="3309803" cy="1656184"/>
          </a:xfrm>
        </p:spPr>
        <p:txBody>
          <a:bodyPr>
            <a:noAutofit/>
          </a:bodyPr>
          <a:lstStyle/>
          <a:p>
            <a:r>
              <a:rPr lang="ru-RU" sz="1400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ГБОУ Самарской области СОШ </a:t>
            </a:r>
          </a:p>
          <a:p>
            <a:r>
              <a:rPr lang="ru-RU" sz="1400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п.г.т. Петра Дубрава муниципального района Волжский Самарской области </a:t>
            </a:r>
          </a:p>
          <a:p>
            <a:r>
              <a:rPr lang="ru-RU" sz="1400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 «Детский сад» «Созвездие»</a:t>
            </a:r>
          </a:p>
          <a:p>
            <a:r>
              <a:rPr lang="ru-RU" sz="1400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Педагог-психолог </a:t>
            </a:r>
          </a:p>
          <a:p>
            <a:r>
              <a:rPr lang="ru-RU" sz="1400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Прокофьева Ольга Викторовна</a:t>
            </a:r>
            <a:endParaRPr lang="ru-RU" sz="1400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88640"/>
            <a:ext cx="4572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ru-RU" b="1" i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b="1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Слова </a:t>
            </a: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это </a:t>
            </a: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или окна или стены.</a:t>
            </a:r>
          </a:p>
          <a:p>
            <a:pPr algn="r"/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Они приговаривают нас,</a:t>
            </a:r>
          </a:p>
          <a:p>
            <a:pPr algn="r"/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они же делают нас свободными. </a:t>
            </a:r>
          </a:p>
          <a:p>
            <a:pPr algn="r"/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Рут Бебермейер</a:t>
            </a:r>
            <a:endParaRPr lang="ru-RU" b="1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7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961176"/>
          </a:xfrm>
        </p:spPr>
        <p:txBody>
          <a:bodyPr/>
          <a:lstStyle/>
          <a:p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b="1" i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стол\55869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7" y="2060848"/>
            <a:ext cx="5920716" cy="3771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007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7704856" cy="648072"/>
          </a:xfrm>
        </p:spPr>
        <p:txBody>
          <a:bodyPr>
            <a:noAutofit/>
          </a:bodyPr>
          <a:lstStyle/>
          <a:p>
            <a:r>
              <a:rPr lang="ru-RU" sz="18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 психолого-педагогическими условиями в образовательном стандарте понимаются:</a:t>
            </a:r>
            <a:endParaRPr lang="ru-RU" sz="1800" b="1" i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1268760"/>
            <a:ext cx="7848872" cy="5040560"/>
          </a:xfrm>
        </p:spPr>
        <p:txBody>
          <a:bodyPr>
            <a:noAutofit/>
          </a:bodyPr>
          <a:lstStyle/>
          <a:p>
            <a:pPr algn="just"/>
            <a:r>
              <a:rPr lang="ru-RU" sz="1600" b="1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1) уважение взрослых к человеческому достоинству детей, формирование и поддержка их положительной самооценки, уверенности в собственных возможностях и способностях;</a:t>
            </a:r>
          </a:p>
          <a:p>
            <a:pPr algn="just"/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2) использование в образовательной деятельности форм и методов работы с детьми, соответствующих их возрастным и индивидуальным особенностям (недопустимость как искусственного ускорения, так и искусственного замедления развития детей);</a:t>
            </a:r>
          </a:p>
          <a:p>
            <a:pPr algn="just"/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3) построение образовательной деятельности на основе взаимодействия взрослых с детьми, ориентированного на интересы и возможности каждого ребёнка и учитывающего социальную ситуацию его развития;</a:t>
            </a:r>
          </a:p>
          <a:p>
            <a:pPr algn="just"/>
            <a:r>
              <a:rPr lang="ru-RU" sz="1600" b="1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4) поддержка взрослыми положительного, доброжелательного отношения детей друг к другу и взаимодействия детей друг с другом в разных видах деятельности;</a:t>
            </a:r>
          </a:p>
          <a:p>
            <a:pPr algn="just"/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5) поддержка инициативы и самостоятельности детей в специфических для них видах деятельности;</a:t>
            </a:r>
          </a:p>
          <a:p>
            <a:pPr algn="just"/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6) возможность выбора детьми материалов, видов активности, участников совместной деятельности и общения;</a:t>
            </a:r>
          </a:p>
          <a:p>
            <a:pPr algn="just"/>
            <a:r>
              <a:rPr lang="ru-RU" sz="1600" b="1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7) защита детей от всех форм физического и психического насилия;</a:t>
            </a:r>
          </a:p>
          <a:p>
            <a:pPr algn="just"/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8) поддержка родителей (законных представителей) в воспитании детей, охране и укреплении их здоровья, вовлечение семей непосредственно в образовательную деятельность.</a:t>
            </a:r>
          </a:p>
          <a:p>
            <a:pPr algn="just"/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66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8645" y="1052737"/>
            <a:ext cx="6637468" cy="1368151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Виды насилия </a:t>
            </a:r>
            <a:endParaRPr lang="ru-RU" sz="3600" b="1" i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58645" y="2636912"/>
            <a:ext cx="6637467" cy="2016224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8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Физическое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8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Эмоциональное (психологическое)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8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Духовное</a:t>
            </a:r>
            <a:endParaRPr lang="ru-RU" sz="2800" b="1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37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836712"/>
            <a:ext cx="7024744" cy="792088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Психологическое насилие</a:t>
            </a:r>
            <a:endParaRPr lang="ru-RU" sz="3600" b="1" i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стол\de8e410da7d6b6680f32048beebcf13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700808"/>
            <a:ext cx="6120680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144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34424" y="692696"/>
            <a:ext cx="3300984" cy="3456384"/>
          </a:xfrm>
        </p:spPr>
        <p:txBody>
          <a:bodyPr>
            <a:noAutofit/>
          </a:bodyPr>
          <a:lstStyle/>
          <a:p>
            <a:r>
              <a:rPr lang="ru-RU" sz="2400" b="1" i="1" dirty="0">
                <a:solidFill>
                  <a:srgbClr val="94C600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Я хочу, чтобы в моей жизни было 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сопереживание</a:t>
            </a:r>
            <a:r>
              <a:rPr lang="ru-RU" sz="2400" b="1" i="1" dirty="0">
                <a:solidFill>
                  <a:srgbClr val="94C600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, поток между мною и другими, который соединяет нас на уровне сердца</a:t>
            </a:r>
            <a:r>
              <a:rPr lang="ru-RU" sz="2400" b="1" i="1" dirty="0" smtClean="0">
                <a:solidFill>
                  <a:srgbClr val="94C600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b="1" i="1" dirty="0">
                <a:solidFill>
                  <a:srgbClr val="94C600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>
                <a:solidFill>
                  <a:srgbClr val="94C600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27" r="3727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r"/>
            <a:r>
              <a:rPr lang="ru-RU" sz="18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Маршал </a:t>
            </a:r>
            <a:r>
              <a:rPr lang="ru-RU" sz="18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Розенберг</a:t>
            </a:r>
            <a:r>
              <a:rPr lang="ru-RU" sz="18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ru-RU" sz="1800" b="1" i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8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8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снователь ННО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511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8645" y="908721"/>
            <a:ext cx="6637468" cy="1224135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Компоненты ННО</a:t>
            </a:r>
            <a:endParaRPr lang="ru-RU" sz="3600" b="1" i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58645" y="2636912"/>
            <a:ext cx="6637467" cy="3150701"/>
          </a:xfrm>
        </p:spPr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Наблюдение</a:t>
            </a:r>
          </a:p>
          <a:p>
            <a:r>
              <a:rPr lang="ru-RU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Чувства</a:t>
            </a:r>
          </a:p>
          <a:p>
            <a:r>
              <a:rPr lang="ru-RU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Потребности</a:t>
            </a:r>
          </a:p>
          <a:p>
            <a:r>
              <a:rPr lang="ru-RU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Просьба </a:t>
            </a:r>
            <a:endParaRPr lang="ru-RU" sz="28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68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8645" y="908721"/>
            <a:ext cx="6637468" cy="1152127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ННО не учит:</a:t>
            </a:r>
            <a:endParaRPr lang="ru-RU" sz="3200" b="1" i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58645" y="2132856"/>
            <a:ext cx="6637467" cy="3654757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Быть приятным, метод учит быть настоящим, не подавлять распирающие нас чувства, а трансформировать их.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Менять других людей или заставлять их делать то, что мы хотим. ННО учит создавать связь и понимание.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ННО </a:t>
            </a: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это </a:t>
            </a: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техника или формула. Это процесс, который помогает нам научиться воспринимать мир по-новому.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774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8645" y="836713"/>
            <a:ext cx="6637468" cy="792087"/>
          </a:xfrm>
        </p:spPr>
        <p:txBody>
          <a:bodyPr>
            <a:normAutofit fontScale="90000"/>
          </a:bodyPr>
          <a:lstStyle/>
          <a:p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Отметьте только те утверждения, которые являются наблюдением без оценки.</a:t>
            </a:r>
            <a:endParaRPr lang="ru-RU" sz="2400" b="1" i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58645" y="1772816"/>
            <a:ext cx="6637467" cy="4392488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Вчера он сердился на меня без всякой причины.</a:t>
            </a:r>
          </a:p>
          <a:p>
            <a:pPr marL="457200" indent="-457200">
              <a:buAutoNum type="arabicPeriod"/>
            </a:pPr>
            <a:r>
              <a:rPr lang="ru-RU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Вчера Катя грызла ногти, когда смотрела телевизор.</a:t>
            </a:r>
          </a:p>
          <a:p>
            <a:pPr marL="457200" indent="-457200">
              <a:buAutoNum type="arabicPeriod"/>
            </a:pPr>
            <a:r>
              <a:rPr lang="ru-RU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совещании Иван не стал спрашивать мое мнение.</a:t>
            </a:r>
          </a:p>
          <a:p>
            <a:pPr marL="457200" indent="-457200">
              <a:buAutoNum type="arabicPeriod"/>
            </a:pP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Мой отец - хороший человек.</a:t>
            </a:r>
          </a:p>
          <a:p>
            <a:pPr marL="457200" indent="-457200">
              <a:buAutoNum type="arabicPeriod"/>
            </a:pP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Сергей слишком много работает.</a:t>
            </a:r>
          </a:p>
          <a:p>
            <a:pPr marL="457200" indent="-457200">
              <a:buAutoNum type="arabicPeriod"/>
            </a:pP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Петя агрессивен.</a:t>
            </a:r>
          </a:p>
          <a:p>
            <a:pPr marL="457200" indent="-457200">
              <a:buAutoNum type="arabicPeriod"/>
            </a:pPr>
            <a:r>
              <a:rPr lang="ru-RU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Всю эту неделю Саша каждый день стояла в первом ряду.</a:t>
            </a:r>
          </a:p>
          <a:p>
            <a:pPr marL="457200" indent="-457200">
              <a:buAutoNum type="arabicPeriod"/>
            </a:pP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Мой сын часто не чистит зубы.</a:t>
            </a:r>
          </a:p>
          <a:p>
            <a:pPr marL="457200" indent="-457200">
              <a:buAutoNum type="arabicPeriod"/>
            </a:pPr>
            <a:r>
              <a:rPr lang="ru-RU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Андрей сказал мне, что в желтом я плохо выгляжу.</a:t>
            </a:r>
          </a:p>
          <a:p>
            <a:pPr marL="457200" indent="-457200">
              <a:buAutoNum type="arabicPeriod"/>
            </a:pP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Когда я разговариваю с тетей, то она только и делает, что жалуется.</a:t>
            </a:r>
          </a:p>
          <a:p>
            <a:pPr marL="457200" indent="-457200">
              <a:buAutoNum type="arabicPeriod"/>
            </a:pPr>
            <a:endParaRPr lang="ru-RU" dirty="0" smtClean="0"/>
          </a:p>
          <a:p>
            <a:pPr marL="457200" indent="-457200">
              <a:buAutoNum type="arabicPeriod"/>
            </a:pPr>
            <a:endParaRPr lang="ru-RU" dirty="0" smtClean="0"/>
          </a:p>
          <a:p>
            <a:pPr marL="457200" indent="-45720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2244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8645" y="908721"/>
            <a:ext cx="6637468" cy="1080119"/>
          </a:xfrm>
        </p:spPr>
        <p:txBody>
          <a:bodyPr>
            <a:normAutofit fontScale="90000"/>
          </a:bodyPr>
          <a:lstStyle/>
          <a:p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Чтобы проверить себя в устном выражении чувств, отметьте те утверждения, в которых выражены чувства.</a:t>
            </a:r>
            <a:endParaRPr lang="ru-RU" sz="2400" b="1" i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58645" y="2132856"/>
            <a:ext cx="6637467" cy="3654757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AutoNum type="arabicPeriod"/>
            </a:pP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 чувствую, что вы меня не любите.</a:t>
            </a:r>
          </a:p>
          <a:p>
            <a:pPr marL="457200" indent="-457200">
              <a:buAutoNum type="arabicPeriod"/>
            </a:pPr>
            <a:r>
              <a:rPr lang="ru-RU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Мне грустно, потому что вы уезжаете.</a:t>
            </a:r>
          </a:p>
          <a:p>
            <a:pPr marL="457200" indent="-457200">
              <a:buAutoNum type="arabicPeriod"/>
            </a:pPr>
            <a:r>
              <a:rPr lang="ru-RU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 чувствую страх, когда вы так говорите.</a:t>
            </a:r>
          </a:p>
          <a:p>
            <a:pPr marL="457200" indent="-457200">
              <a:buAutoNum type="arabicPeriod"/>
            </a:pP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Когда вы не здороваетесь со мной, я чувствую что меня игнорируют.</a:t>
            </a:r>
          </a:p>
          <a:p>
            <a:pPr marL="457200" indent="-457200">
              <a:buAutoNum type="arabicPeriod"/>
            </a:pPr>
            <a:r>
              <a:rPr lang="ru-RU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 счастлив, что вы сможете приехать.</a:t>
            </a:r>
          </a:p>
          <a:p>
            <a:pPr marL="457200" indent="-457200">
              <a:buAutoNum type="arabicPeriod"/>
            </a:pP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 отвратительны.</a:t>
            </a:r>
          </a:p>
          <a:p>
            <a:pPr marL="457200" indent="-457200">
              <a:buAutoNum type="arabicPeriod"/>
            </a:pP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 чувствую что вы задели меня.</a:t>
            </a:r>
          </a:p>
          <a:p>
            <a:pPr marL="457200" indent="-457200">
              <a:buAutoNum type="arabicPeriod"/>
            </a:pP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 чувствую, что он меня неправильно поняли.</a:t>
            </a:r>
          </a:p>
          <a:p>
            <a:pPr marL="457200" indent="-457200">
              <a:buAutoNum type="arabicPeriod"/>
            </a:pPr>
            <a:r>
              <a:rPr lang="ru-RU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Мне хорошо оттого, что вы сделали для меня.</a:t>
            </a:r>
          </a:p>
          <a:p>
            <a:pPr marL="457200" indent="-457200">
              <a:buAutoNum type="arabicPeriod"/>
            </a:pP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  бездарность.</a:t>
            </a:r>
            <a:endParaRPr lang="ru-RU" b="1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418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465</TotalTime>
  <Words>534</Words>
  <Application>Microsoft Office PowerPoint</Application>
  <PresentationFormat>Экран (4:3)</PresentationFormat>
  <Paragraphs>62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Остин</vt:lpstr>
      <vt:lpstr>Применение метода ненасильственного общения в ДОО</vt:lpstr>
      <vt:lpstr>Под психолого-педагогическими условиями в образовательном стандарте понимаются:</vt:lpstr>
      <vt:lpstr>Виды насилия </vt:lpstr>
      <vt:lpstr>Психологическое насилие</vt:lpstr>
      <vt:lpstr>Я хочу, чтобы в моей жизни было сопереживание, поток между мною и другими, который соединяет нас на уровне сердца. </vt:lpstr>
      <vt:lpstr>Компоненты ННО</vt:lpstr>
      <vt:lpstr>ННО не учит:</vt:lpstr>
      <vt:lpstr>Отметьте только те утверждения, которые являются наблюдением без оценки.</vt:lpstr>
      <vt:lpstr>Чтобы проверить себя в устном выражении чувств, отметьте те утверждения, в которых выражены чувства.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Жффективноерешение конфликтных педагогических ситуаций как важное условие сохранения психологического здоровья детей</dc:title>
  <dc:creator>ольга</dc:creator>
  <cp:lastModifiedBy>Екатерина</cp:lastModifiedBy>
  <cp:revision>34</cp:revision>
  <dcterms:created xsi:type="dcterms:W3CDTF">2015-02-15T14:47:44Z</dcterms:created>
  <dcterms:modified xsi:type="dcterms:W3CDTF">2015-10-28T22:00:55Z</dcterms:modified>
</cp:coreProperties>
</file>