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</p:sldMasterIdLst>
  <p:notesMasterIdLst>
    <p:notesMasterId r:id="rId39"/>
  </p:notesMasterIdLst>
  <p:sldIdLst>
    <p:sldId id="256" r:id="rId4"/>
    <p:sldId id="320" r:id="rId5"/>
    <p:sldId id="321" r:id="rId6"/>
    <p:sldId id="323" r:id="rId7"/>
    <p:sldId id="295" r:id="rId8"/>
    <p:sldId id="326" r:id="rId9"/>
    <p:sldId id="340" r:id="rId10"/>
    <p:sldId id="325" r:id="rId11"/>
    <p:sldId id="287" r:id="rId12"/>
    <p:sldId id="337" r:id="rId13"/>
    <p:sldId id="338" r:id="rId14"/>
    <p:sldId id="305" r:id="rId15"/>
    <p:sldId id="306" r:id="rId16"/>
    <p:sldId id="313" r:id="rId17"/>
    <p:sldId id="339" r:id="rId18"/>
    <p:sldId id="327" r:id="rId19"/>
    <p:sldId id="328" r:id="rId20"/>
    <p:sldId id="329" r:id="rId21"/>
    <p:sldId id="330" r:id="rId22"/>
    <p:sldId id="331" r:id="rId23"/>
    <p:sldId id="332" r:id="rId24"/>
    <p:sldId id="314" r:id="rId25"/>
    <p:sldId id="334" r:id="rId26"/>
    <p:sldId id="335" r:id="rId27"/>
    <p:sldId id="301" r:id="rId28"/>
    <p:sldId id="333" r:id="rId29"/>
    <p:sldId id="288" r:id="rId30"/>
    <p:sldId id="336" r:id="rId31"/>
    <p:sldId id="309" r:id="rId32"/>
    <p:sldId id="304" r:id="rId33"/>
    <p:sldId id="280" r:id="rId34"/>
    <p:sldId id="291" r:id="rId35"/>
    <p:sldId id="290" r:id="rId36"/>
    <p:sldId id="289" r:id="rId37"/>
    <p:sldId id="298" r:id="rId38"/>
  </p:sldIdLst>
  <p:sldSz cx="24384000" cy="13716000"/>
  <p:notesSz cx="6858000" cy="9144000"/>
  <p:defaultTextStyle>
    <a:defPPr marL="0" marR="0" indent="0" algn="l" defTabSz="91438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284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2394" y="-10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3004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9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9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8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8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97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57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16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76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01EEE2-A1FE-4E70-83AF-7F6BCD8B49B5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47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11986162"/>
            <a:ext cx="21945600" cy="605792"/>
          </a:xfrm>
          <a:prstGeom prst="rect">
            <a:avLst/>
          </a:prstGeom>
        </p:spPr>
        <p:txBody>
          <a:bodyPr/>
          <a:lstStyle>
            <a:lvl1pPr marL="0" indent="0" algn="ctr" defTabSz="808973">
              <a:lnSpc>
                <a:spcPct val="100000"/>
              </a:lnSpc>
              <a:spcBef>
                <a:spcPts val="0"/>
              </a:spcBef>
              <a:buSzTx/>
              <a:buNone/>
              <a:defRPr sz="2900" spc="-2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900" spc="-129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81"/>
            <a:ext cx="21945600" cy="2250594"/>
          </a:xfrm>
          <a:prstGeom prst="rect">
            <a:avLst/>
          </a:prstGeom>
        </p:spPr>
        <p:txBody>
          <a:bodyPr/>
          <a:lstStyle>
            <a:lvl1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z="6000" spc="-6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z="6000" spc="-6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z="6000" spc="-6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z="6000" spc="-6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z="6000" spc="-6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4635" y="12734285"/>
            <a:ext cx="402351" cy="3949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5" tIns="108852" rIns="217705" bIns="108852" rtlCol="0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174168" y="139513"/>
            <a:ext cx="24035659" cy="1338440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454400" y="6400800"/>
            <a:ext cx="17068800" cy="3200400"/>
          </a:xfrm>
        </p:spPr>
        <p:txBody>
          <a:bodyPr/>
          <a:lstStyle>
            <a:lvl1pPr marL="0" indent="0" algn="ctr">
              <a:buNone/>
              <a:defRPr sz="6200">
                <a:solidFill>
                  <a:schemeClr val="tx2"/>
                </a:solidFill>
              </a:defRPr>
            </a:lvl1pPr>
            <a:lvl2pPr marL="1088524" indent="0" algn="ctr">
              <a:buNone/>
            </a:lvl2pPr>
            <a:lvl3pPr marL="2177047" indent="0" algn="ctr">
              <a:buNone/>
            </a:lvl3pPr>
            <a:lvl4pPr marL="3265571" indent="0" algn="ctr">
              <a:buNone/>
            </a:lvl4pPr>
            <a:lvl5pPr marL="4354095" indent="0" algn="ctr">
              <a:buNone/>
            </a:lvl5pPr>
            <a:lvl6pPr marL="5442618" indent="0" algn="ctr">
              <a:buNone/>
            </a:lvl6pPr>
            <a:lvl7pPr marL="6531142" indent="0" algn="ctr">
              <a:buNone/>
            </a:lvl7pPr>
            <a:lvl8pPr marL="7619663" indent="0" algn="ctr">
              <a:buNone/>
            </a:lvl8pPr>
            <a:lvl9pPr marL="870818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7817" y="2898609"/>
            <a:ext cx="24057432" cy="305469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7817" y="2793440"/>
            <a:ext cx="24057432" cy="24116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7817" y="5953298"/>
            <a:ext cx="24057432" cy="22106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011863"/>
            <a:ext cx="21945600" cy="294005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3260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2438400" y="2895600"/>
            <a:ext cx="20726400" cy="9144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94651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5" tIns="108852" rIns="217705" bIns="108852" rtlCol="0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174168" y="139513"/>
            <a:ext cx="24035659" cy="1338440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1905003"/>
            <a:ext cx="20726400" cy="2724150"/>
          </a:xfrm>
        </p:spPr>
        <p:txBody>
          <a:bodyPr anchor="b" anchorCtr="0"/>
          <a:lstStyle>
            <a:lvl1pPr algn="l">
              <a:buNone/>
              <a:defRPr sz="95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095876"/>
            <a:ext cx="20726400" cy="2676524"/>
          </a:xfrm>
        </p:spPr>
        <p:txBody>
          <a:bodyPr anchor="t" anchorCtr="0"/>
          <a:lstStyle>
            <a:lvl1pPr marL="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33600" y="12344400"/>
            <a:ext cx="10668000" cy="9144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185103" y="4753660"/>
            <a:ext cx="24036040" cy="1828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394" y="4682953"/>
            <a:ext cx="24036749" cy="914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2154" y="4937760"/>
            <a:ext cx="24038989" cy="9144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0144" y="12417552"/>
            <a:ext cx="1219200" cy="914400"/>
          </a:xfrm>
        </p:spPr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46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438400" y="2895600"/>
            <a:ext cx="9997440" cy="9144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13157200" y="2895600"/>
            <a:ext cx="9997440" cy="9144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2294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46100"/>
            <a:ext cx="20726400" cy="2286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38400" y="2895600"/>
            <a:ext cx="9956800" cy="1524000"/>
          </a:xfrm>
          <a:noFill/>
          <a:ln w="12700" cap="sq" cmpd="sng" algn="ctr">
            <a:noFill/>
            <a:prstDash val="solid"/>
          </a:ln>
        </p:spPr>
        <p:txBody>
          <a:bodyPr lIns="217705" anchor="b" anchorCtr="0">
            <a:noAutofit/>
          </a:bodyPr>
          <a:lstStyle>
            <a:lvl1pPr marL="0" indent="0">
              <a:buNone/>
              <a:defRPr sz="5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4800" b="1"/>
            </a:lvl2pPr>
            <a:lvl3pPr>
              <a:buNone/>
              <a:defRPr sz="4300" b="1"/>
            </a:lvl3pPr>
            <a:lvl4pPr>
              <a:buNone/>
              <a:defRPr sz="3800" b="1"/>
            </a:lvl4pPr>
            <a:lvl5pPr>
              <a:buNone/>
              <a:defRPr sz="3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208000" y="2895600"/>
            <a:ext cx="9956800" cy="1524000"/>
          </a:xfrm>
          <a:noFill/>
          <a:ln w="12700" cap="sq" cmpd="sng" algn="ctr">
            <a:noFill/>
            <a:prstDash val="solid"/>
          </a:ln>
        </p:spPr>
        <p:txBody>
          <a:bodyPr lIns="217705" anchor="b" anchorCtr="0">
            <a:noAutofit/>
          </a:bodyPr>
          <a:lstStyle>
            <a:lvl1pPr marL="0" indent="0">
              <a:buNone/>
              <a:defRPr sz="5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4800" b="1"/>
            </a:lvl2pPr>
            <a:lvl3pPr>
              <a:buNone/>
              <a:defRPr sz="4300" b="1"/>
            </a:lvl3pPr>
            <a:lvl4pPr>
              <a:buNone/>
              <a:defRPr sz="3800" b="1"/>
            </a:lvl4pPr>
            <a:lvl5pPr>
              <a:buNone/>
              <a:defRPr sz="3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2438400" y="4495800"/>
            <a:ext cx="9956800" cy="77724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13208000" y="4495800"/>
            <a:ext cx="9956800" cy="77724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8871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35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025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170688" y="139510"/>
            <a:ext cx="24035659" cy="1338681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46100"/>
            <a:ext cx="20726400" cy="2286000"/>
          </a:xfrm>
        </p:spPr>
        <p:txBody>
          <a:bodyPr anchor="b" anchorCtr="0"/>
          <a:lstStyle>
            <a:lvl1pPr algn="l">
              <a:buNone/>
              <a:defRPr sz="95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38400" y="3200400"/>
            <a:ext cx="5080000" cy="8991600"/>
          </a:xfrm>
        </p:spPr>
        <p:txBody>
          <a:bodyPr/>
          <a:lstStyle>
            <a:lvl1pPr marL="0" indent="0">
              <a:buNone/>
              <a:defRPr sz="4300"/>
            </a:lvl1pPr>
            <a:lvl2pPr>
              <a:buNone/>
              <a:defRPr sz="2900"/>
            </a:lvl2pPr>
            <a:lvl3pPr>
              <a:buNone/>
              <a:defRPr sz="24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7924800" y="3200400"/>
            <a:ext cx="15240000" cy="89916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835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9801100"/>
            <a:ext cx="19507200" cy="1044576"/>
          </a:xfrm>
        </p:spPr>
        <p:txBody>
          <a:bodyPr anchor="ctr">
            <a:noAutofit/>
          </a:bodyPr>
          <a:lstStyle>
            <a:lvl1pPr algn="l">
              <a:buNone/>
              <a:defRPr sz="67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0891650"/>
            <a:ext cx="19507200" cy="1371600"/>
          </a:xfrm>
        </p:spPr>
        <p:txBody>
          <a:bodyPr/>
          <a:lstStyle>
            <a:lvl1pPr marL="0" indent="0">
              <a:buFontTx/>
              <a:buNone/>
              <a:defRPr sz="38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38400" y="12344400"/>
            <a:ext cx="10363200" cy="9144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90144" y="12417552"/>
            <a:ext cx="1219200" cy="914400"/>
          </a:xfrm>
        </p:spPr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82152" y="9367110"/>
            <a:ext cx="24018240" cy="1828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689" y="9300951"/>
            <a:ext cx="24017704" cy="914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2697" y="9546451"/>
            <a:ext cx="24017699" cy="9761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159" y="133353"/>
            <a:ext cx="24004995" cy="9163050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7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50802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1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5496" y="4585103"/>
            <a:ext cx="9757339" cy="2540002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3" name="Изображение"/>
          <p:cNvSpPr>
            <a:spLocks noGrp="1"/>
          </p:cNvSpPr>
          <p:nvPr>
            <p:ph type="pic" idx="13"/>
          </p:nvPr>
        </p:nvSpPr>
        <p:spPr>
          <a:xfrm>
            <a:off x="9283699" y="1270000"/>
            <a:ext cx="16751301" cy="11176000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/>
          <a:p>
            <a:endParaRPr/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1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pc="-43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pc="-43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pc="-43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pc="-43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482">
              <a:lnSpc>
                <a:spcPct val="100000"/>
              </a:lnSpc>
              <a:spcBef>
                <a:spcPts val="0"/>
              </a:spcBef>
              <a:buSzTx/>
              <a:buNone/>
              <a:defRPr spc="-43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285"/>
            <a:ext cx="5364480" cy="1170305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549283"/>
            <a:ext cx="14833600" cy="1170305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8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Подзаголовок слайд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1" y="2384649"/>
            <a:ext cx="21945603" cy="832614"/>
          </a:xfrm>
          <a:prstGeom prst="rect">
            <a:avLst/>
          </a:prstGeom>
        </p:spPr>
        <p:txBody>
          <a:bodyPr/>
          <a:lstStyle>
            <a:lvl1pPr marL="0" indent="0" algn="ctr" defTabSz="792461">
              <a:lnSpc>
                <a:spcPct val="100000"/>
              </a:lnSpc>
              <a:spcBef>
                <a:spcPts val="0"/>
              </a:spcBef>
              <a:buSzTx/>
              <a:buNone/>
              <a:defRPr sz="4300" spc="-43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38440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174168" y="139511"/>
            <a:ext cx="24035659" cy="1338440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454400" y="6400800"/>
            <a:ext cx="17068800" cy="3200400"/>
          </a:xfrm>
        </p:spPr>
        <p:txBody>
          <a:bodyPr/>
          <a:lstStyle>
            <a:lvl1pPr marL="0" indent="0" algn="ctr">
              <a:buNone/>
              <a:defRPr sz="6200">
                <a:solidFill>
                  <a:schemeClr val="tx2"/>
                </a:solidFill>
              </a:defRPr>
            </a:lvl1pPr>
            <a:lvl2pPr marL="1088547" indent="0" algn="ctr">
              <a:buNone/>
            </a:lvl2pPr>
            <a:lvl3pPr marL="2177095" indent="0" algn="ctr">
              <a:buNone/>
            </a:lvl3pPr>
            <a:lvl4pPr marL="3265642" indent="0" algn="ctr">
              <a:buNone/>
            </a:lvl4pPr>
            <a:lvl5pPr marL="4354190" indent="0" algn="ctr">
              <a:buNone/>
            </a:lvl5pPr>
            <a:lvl6pPr marL="5442737" indent="0" algn="ctr">
              <a:buNone/>
            </a:lvl6pPr>
            <a:lvl7pPr marL="6531285" indent="0" algn="ctr">
              <a:buNone/>
            </a:lvl7pPr>
            <a:lvl8pPr marL="7619832" indent="0" algn="ctr">
              <a:buNone/>
            </a:lvl8pPr>
            <a:lvl9pPr marL="870838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7817" y="2898607"/>
            <a:ext cx="24057432" cy="305469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7817" y="2793440"/>
            <a:ext cx="24057432" cy="24116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7817" y="5953298"/>
            <a:ext cx="24057432" cy="22106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011861"/>
            <a:ext cx="21945600" cy="294005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8361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2438400" y="2895600"/>
            <a:ext cx="20726400" cy="9144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0290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174168" y="139511"/>
            <a:ext cx="24035659" cy="1338440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1905001"/>
            <a:ext cx="20726400" cy="2724150"/>
          </a:xfrm>
        </p:spPr>
        <p:txBody>
          <a:bodyPr anchor="b" anchorCtr="0"/>
          <a:lstStyle>
            <a:lvl1pPr algn="l">
              <a:buNone/>
              <a:defRPr sz="95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095876"/>
            <a:ext cx="20726400" cy="2676524"/>
          </a:xfrm>
        </p:spPr>
        <p:txBody>
          <a:bodyPr anchor="t" anchorCtr="0"/>
          <a:lstStyle>
            <a:lvl1pPr marL="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33600" y="12344400"/>
            <a:ext cx="10668000" cy="9144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185100" y="4753660"/>
            <a:ext cx="24036040" cy="1828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391" y="4682951"/>
            <a:ext cx="24036749" cy="914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2151" y="4937760"/>
            <a:ext cx="24038989" cy="9144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0144" y="12417552"/>
            <a:ext cx="1219200" cy="914400"/>
          </a:xfrm>
        </p:spPr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76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438400" y="2895600"/>
            <a:ext cx="9997440" cy="9144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13157200" y="2895600"/>
            <a:ext cx="9997440" cy="9144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76391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46100"/>
            <a:ext cx="20726400" cy="2286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38400" y="2895600"/>
            <a:ext cx="9956800" cy="1524000"/>
          </a:xfrm>
          <a:noFill/>
          <a:ln w="12700" cap="sq" cmpd="sng" algn="ctr">
            <a:noFill/>
            <a:prstDash val="solid"/>
          </a:ln>
        </p:spPr>
        <p:txBody>
          <a:bodyPr lIns="217709" anchor="b" anchorCtr="0">
            <a:noAutofit/>
          </a:bodyPr>
          <a:lstStyle>
            <a:lvl1pPr marL="0" indent="0">
              <a:buNone/>
              <a:defRPr sz="5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4800" b="1"/>
            </a:lvl2pPr>
            <a:lvl3pPr>
              <a:buNone/>
              <a:defRPr sz="4300" b="1"/>
            </a:lvl3pPr>
            <a:lvl4pPr>
              <a:buNone/>
              <a:defRPr sz="3800" b="1"/>
            </a:lvl4pPr>
            <a:lvl5pPr>
              <a:buNone/>
              <a:defRPr sz="3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208000" y="2895600"/>
            <a:ext cx="9956800" cy="1524000"/>
          </a:xfrm>
          <a:noFill/>
          <a:ln w="12700" cap="sq" cmpd="sng" algn="ctr">
            <a:noFill/>
            <a:prstDash val="solid"/>
          </a:ln>
        </p:spPr>
        <p:txBody>
          <a:bodyPr lIns="217709" anchor="b" anchorCtr="0">
            <a:noAutofit/>
          </a:bodyPr>
          <a:lstStyle>
            <a:lvl1pPr marL="0" indent="0">
              <a:buNone/>
              <a:defRPr sz="5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4800" b="1"/>
            </a:lvl2pPr>
            <a:lvl3pPr>
              <a:buNone/>
              <a:defRPr sz="4300" b="1"/>
            </a:lvl3pPr>
            <a:lvl4pPr>
              <a:buNone/>
              <a:defRPr sz="3800" b="1"/>
            </a:lvl4pPr>
            <a:lvl5pPr>
              <a:buNone/>
              <a:defRPr sz="3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2438400" y="4495800"/>
            <a:ext cx="9956800" cy="77724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13208000" y="4495800"/>
            <a:ext cx="9956800" cy="77724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01097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5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43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170688" y="139510"/>
            <a:ext cx="24035659" cy="1338681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46100"/>
            <a:ext cx="20726400" cy="2286000"/>
          </a:xfrm>
        </p:spPr>
        <p:txBody>
          <a:bodyPr anchor="b" anchorCtr="0"/>
          <a:lstStyle>
            <a:lvl1pPr algn="l">
              <a:buNone/>
              <a:defRPr sz="95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38400" y="3200400"/>
            <a:ext cx="5080000" cy="8991600"/>
          </a:xfrm>
        </p:spPr>
        <p:txBody>
          <a:bodyPr/>
          <a:lstStyle>
            <a:lvl1pPr marL="0" indent="0">
              <a:buNone/>
              <a:defRPr sz="4300"/>
            </a:lvl1pPr>
            <a:lvl2pPr>
              <a:buNone/>
              <a:defRPr sz="2900"/>
            </a:lvl2pPr>
            <a:lvl3pPr>
              <a:buNone/>
              <a:defRPr sz="24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7924800" y="3200400"/>
            <a:ext cx="15240000" cy="89916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8603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27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4635" y="12734285"/>
            <a:ext cx="402351" cy="3949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9801100"/>
            <a:ext cx="19507200" cy="1044576"/>
          </a:xfrm>
        </p:spPr>
        <p:txBody>
          <a:bodyPr anchor="ctr">
            <a:noAutofit/>
          </a:bodyPr>
          <a:lstStyle>
            <a:lvl1pPr algn="l">
              <a:buNone/>
              <a:defRPr sz="67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0891650"/>
            <a:ext cx="19507200" cy="1371600"/>
          </a:xfrm>
        </p:spPr>
        <p:txBody>
          <a:bodyPr/>
          <a:lstStyle>
            <a:lvl1pPr marL="0" indent="0">
              <a:buFontTx/>
              <a:buNone/>
              <a:defRPr sz="38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38400" y="12344400"/>
            <a:ext cx="10363200" cy="9144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90144" y="12417552"/>
            <a:ext cx="1219200" cy="914400"/>
          </a:xfrm>
        </p:spPr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82152" y="9367110"/>
            <a:ext cx="24018240" cy="1828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689" y="9300949"/>
            <a:ext cx="24017704" cy="914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2695" y="9546449"/>
            <a:ext cx="24017699" cy="9761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156" y="133351"/>
            <a:ext cx="24004995" cy="9163050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7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88163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52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283"/>
            <a:ext cx="5364480" cy="1170305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549281"/>
            <a:ext cx="14833600" cy="1170305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814E-74D1-4A2A-8345-51DACEA87622}" type="datetimeFigureOut">
              <a:rPr lang="ru-RU" smtClean="0">
                <a:solidFill>
                  <a:srgbClr val="696464"/>
                </a:solidFill>
              </a:rPr>
              <a:pPr/>
              <a:t>08.04.2024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1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1" name="Изображение"/>
          <p:cNvSpPr>
            <a:spLocks noGrp="1"/>
          </p:cNvSpPr>
          <p:nvPr>
            <p:ph type="pic" idx="13"/>
          </p:nvPr>
        </p:nvSpPr>
        <p:spPr>
          <a:xfrm>
            <a:off x="12192645" y="718588"/>
            <a:ext cx="10972800" cy="12329624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/>
          <a:p>
            <a:endParaRPr/>
          </a:p>
        </p:txBody>
      </p:sp>
      <p:sp>
        <p:nvSpPr>
          <p:cNvPr id="62" name="Подзаголовок слайда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2387600"/>
            <a:ext cx="9757568" cy="832612"/>
          </a:xfrm>
          <a:prstGeom prst="rect">
            <a:avLst/>
          </a:prstGeom>
        </p:spPr>
        <p:txBody>
          <a:bodyPr/>
          <a:lstStyle>
            <a:lvl1pPr marL="0" indent="0" algn="ctr" defTabSz="792461">
              <a:lnSpc>
                <a:spcPct val="100000"/>
              </a:lnSpc>
              <a:spcBef>
                <a:spcPts val="0"/>
              </a:spcBef>
              <a:buSzTx/>
              <a:buNone/>
              <a:defRPr sz="4300" spc="-43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2"/>
            <a:ext cx="9757568" cy="838468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7176" y="12734285"/>
            <a:ext cx="402351" cy="3949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1"/>
            <a:ext cx="21945600" cy="6604002"/>
          </a:xfrm>
          <a:prstGeom prst="rect">
            <a:avLst/>
          </a:prstGeom>
        </p:spPr>
        <p:txBody>
          <a:bodyPr anchor="ctr"/>
          <a:lstStyle>
            <a:lvl1pPr>
              <a:defRPr sz="12900" spc="0"/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4635" y="12734285"/>
            <a:ext cx="402351" cy="3949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346">
              <a:lnSpc>
                <a:spcPct val="80000"/>
              </a:lnSpc>
              <a:spcBef>
                <a:spcPts val="0"/>
              </a:spcBef>
              <a:buSzTx/>
              <a:buNone/>
              <a:defRPr sz="129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346">
              <a:lnSpc>
                <a:spcPct val="80000"/>
              </a:lnSpc>
              <a:spcBef>
                <a:spcPts val="0"/>
              </a:spcBef>
              <a:buSzTx/>
              <a:buNone/>
              <a:defRPr sz="129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346">
              <a:lnSpc>
                <a:spcPct val="80000"/>
              </a:lnSpc>
              <a:spcBef>
                <a:spcPts val="0"/>
              </a:spcBef>
              <a:buSzTx/>
              <a:buNone/>
              <a:defRPr sz="129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346">
              <a:lnSpc>
                <a:spcPct val="80000"/>
              </a:lnSpc>
              <a:spcBef>
                <a:spcPts val="0"/>
              </a:spcBef>
              <a:buSzTx/>
              <a:buNone/>
              <a:defRPr sz="129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346">
              <a:lnSpc>
                <a:spcPct val="80000"/>
              </a:lnSpc>
              <a:spcBef>
                <a:spcPts val="0"/>
              </a:spcBef>
              <a:buSzTx/>
              <a:buNone/>
              <a:defRPr sz="129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13"/>
          </p:nvPr>
        </p:nvSpPr>
        <p:spPr>
          <a:xfrm>
            <a:off x="15744824" y="5581753"/>
            <a:ext cx="7365408" cy="8280402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14"/>
          </p:nvPr>
        </p:nvSpPr>
        <p:spPr>
          <a:xfrm>
            <a:off x="15363824" y="1270001"/>
            <a:ext cx="8115301" cy="5409006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15"/>
          </p:nvPr>
        </p:nvSpPr>
        <p:spPr>
          <a:xfrm>
            <a:off x="-63501" y="1270000"/>
            <a:ext cx="16764000" cy="11176000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4635" y="12734285"/>
            <a:ext cx="402351" cy="3949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13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4635" y="12734285"/>
            <a:ext cx="402351" cy="3949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459200" y="12382500"/>
            <a:ext cx="6604000" cy="952500"/>
          </a:xfrm>
          <a:prstGeom prst="rect">
            <a:avLst/>
          </a:prstGeom>
        </p:spPr>
        <p:txBody>
          <a:bodyPr lIns="217709" tIns="108855" rIns="217709" bIns="108855"/>
          <a:lstStyle/>
          <a:p>
            <a:fld id="{5872814E-74D1-4A2A-8345-51DACEA87622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38400" y="12344400"/>
            <a:ext cx="10566400" cy="914400"/>
          </a:xfrm>
          <a:prstGeom prst="rect">
            <a:avLst/>
          </a:prstGeom>
        </p:spPr>
        <p:txBody>
          <a:bodyPr lIns="217709" tIns="108855" rIns="217709" bIns="108855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8F73-A46E-45FE-914F-96CF668A65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2438400" y="2895600"/>
            <a:ext cx="20726400" cy="9144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238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6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0827" y="12734285"/>
            <a:ext cx="402351" cy="394978"/>
          </a:xfrm>
          <a:prstGeom prst="rect">
            <a:avLst/>
          </a:prstGeom>
          <a:ln w="12700">
            <a:miter lim="400000"/>
          </a:ln>
        </p:spPr>
        <p:txBody>
          <a:bodyPr wrap="none" lIns="50799" tIns="50799" rIns="50799" bIns="50799" anchor="b">
            <a:spAutoFit/>
          </a:bodyPr>
          <a:lstStyle>
            <a:lvl1pPr algn="ctr" defTabSz="584187">
              <a:lnSpc>
                <a:spcPct val="100000"/>
              </a:lnSpc>
              <a:spcBef>
                <a:spcPts val="0"/>
              </a:spcBef>
              <a:defRPr sz="19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8" r:id="rId6"/>
    <p:sldLayoutId id="2147483661" r:id="rId7"/>
    <p:sldLayoutId id="2147483662" r:id="rId8"/>
    <p:sldLayoutId id="2147483687" r:id="rId9"/>
  </p:sldLayoutIdLst>
  <p:transition spd="med"/>
  <p:txStyles>
    <p:titleStyle>
      <a:lvl1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34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00" b="0" i="0" u="none" strike="noStrike" cap="none" spc="-8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088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176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264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352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440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528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616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704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792" marR="0" indent="-546088" algn="l" defTabSz="2438284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3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5841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5" tIns="108852" rIns="217705" bIns="108852" rtlCol="0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170688" y="139510"/>
            <a:ext cx="24035659" cy="1338681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5" tIns="108852" rIns="217705" bIns="108852" anchor="ctr"/>
          <a:lstStyle/>
          <a:p>
            <a:pPr algn="ctr" defTabSz="2177047" hangingPunct="1">
              <a:lnSpc>
                <a:spcPct val="100000"/>
              </a:lnSpc>
              <a:spcBef>
                <a:spcPts val="0"/>
              </a:spcBef>
            </a:pPr>
            <a:endParaRPr lang="en-US" sz="4300" kern="120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438400" y="549276"/>
            <a:ext cx="20726400" cy="2286000"/>
          </a:xfrm>
          <a:prstGeom prst="rect">
            <a:avLst/>
          </a:prstGeom>
        </p:spPr>
        <p:txBody>
          <a:bodyPr lIns="217705" tIns="108852" rIns="217705" bIns="217705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438400" y="2895600"/>
            <a:ext cx="20726400" cy="9144000"/>
          </a:xfrm>
          <a:prstGeom prst="rect">
            <a:avLst/>
          </a:prstGeom>
        </p:spPr>
        <p:txBody>
          <a:bodyPr lIns="217705" tIns="108852" rIns="217705" bIns="108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16459200" y="12382500"/>
            <a:ext cx="6604000" cy="952500"/>
          </a:xfrm>
          <a:prstGeom prst="rect">
            <a:avLst/>
          </a:prstGeom>
        </p:spPr>
        <p:txBody>
          <a:bodyPr lIns="217705" tIns="108852" rIns="217705" bIns="108852" anchor="ctr" anchorCtr="0"/>
          <a:lstStyle>
            <a:lvl1pPr algn="r" eaLnBrk="1" latinLnBrk="0" hangingPunct="1">
              <a:defRPr kumimoji="0" sz="3300">
                <a:solidFill>
                  <a:schemeClr val="tx2"/>
                </a:solidFill>
              </a:defRPr>
            </a:lvl1pPr>
          </a:lstStyle>
          <a:p>
            <a:pPr defTabSz="2177047">
              <a:lnSpc>
                <a:spcPct val="100000"/>
              </a:lnSpc>
              <a:spcBef>
                <a:spcPts val="0"/>
              </a:spcBef>
            </a:pPr>
            <a:fld id="{5872814E-74D1-4A2A-8345-51DACEA87622}" type="datetimeFigureOut">
              <a:rPr lang="ru-RU" kern="1200" smtClean="0">
                <a:solidFill>
                  <a:srgbClr val="696464"/>
                </a:solidFill>
                <a:latin typeface="Cambria"/>
                <a:ea typeface="+mn-ea"/>
                <a:cs typeface="+mn-cs"/>
              </a:rPr>
              <a:pPr defTabSz="2177047">
                <a:lnSpc>
                  <a:spcPct val="100000"/>
                </a:lnSpc>
                <a:spcBef>
                  <a:spcPts val="0"/>
                </a:spcBef>
              </a:pPr>
              <a:t>08.04.2024</a:t>
            </a:fld>
            <a:endParaRPr lang="ru-RU" kern="1200">
              <a:solidFill>
                <a:srgbClr val="696464"/>
              </a:solidFill>
              <a:latin typeface="Cambria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438400" y="12344400"/>
            <a:ext cx="10566400" cy="914400"/>
          </a:xfrm>
          <a:prstGeom prst="rect">
            <a:avLst/>
          </a:prstGeom>
        </p:spPr>
        <p:txBody>
          <a:bodyPr lIns="217705" tIns="108852" rIns="217705" bIns="108852" anchor="ctr" anchorCtr="0"/>
          <a:lstStyle>
            <a:lvl1pPr eaLnBrk="1" latinLnBrk="0" hangingPunct="1">
              <a:defRPr kumimoji="0" sz="3300">
                <a:solidFill>
                  <a:schemeClr val="tx2"/>
                </a:solidFill>
              </a:defRPr>
            </a:lvl1pPr>
          </a:lstStyle>
          <a:p>
            <a:pPr defTabSz="2177047">
              <a:lnSpc>
                <a:spcPct val="100000"/>
              </a:lnSpc>
              <a:spcBef>
                <a:spcPts val="0"/>
              </a:spcBef>
            </a:pPr>
            <a:endParaRPr lang="ru-RU" kern="1200">
              <a:solidFill>
                <a:srgbClr val="696464"/>
              </a:solidFill>
              <a:latin typeface="Cambria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390144" y="12420600"/>
            <a:ext cx="1219200" cy="9144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33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7047">
              <a:lnSpc>
                <a:spcPct val="100000"/>
              </a:lnSpc>
              <a:spcBef>
                <a:spcPts val="0"/>
              </a:spcBef>
            </a:pPr>
            <a:fld id="{9D7B8F73-A46E-45FE-914F-96CF668A653C}" type="slidenum">
              <a:rPr lang="ru-RU" kern="1200" smtClean="0"/>
              <a:pPr defTabSz="2177047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ru-RU" kern="1200"/>
          </a:p>
        </p:txBody>
      </p:sp>
    </p:spTree>
    <p:extLst>
      <p:ext uri="{BB962C8B-B14F-4D97-AF65-F5344CB8AC3E}">
        <p14:creationId xmlns:p14="http://schemas.microsoft.com/office/powerpoint/2010/main" val="411306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88" r:id="rId12"/>
  </p:sldLayoutIdLst>
  <p:txStyles>
    <p:titleStyle>
      <a:lvl1pPr algn="l" rtl="0" eaLnBrk="1" latinLnBrk="0" hangingPunct="1">
        <a:spcBef>
          <a:spcPct val="0"/>
        </a:spcBef>
        <a:buNone/>
        <a:defRPr kumimoji="0" sz="9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653114" indent="-653114" algn="l" rtl="0" eaLnBrk="1" latinLnBrk="0" hangingPunct="1">
        <a:spcBef>
          <a:spcPts val="1381"/>
        </a:spcBef>
        <a:buClr>
          <a:schemeClr val="accent1"/>
        </a:buClr>
        <a:buSzPct val="85000"/>
        <a:buFont typeface="Wingdings 2"/>
        <a:buChar char=""/>
        <a:defRPr kumimoji="0"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306228" indent="-544262" algn="l" rtl="0" eaLnBrk="1" latinLnBrk="0" hangingPunct="1">
        <a:spcBef>
          <a:spcPts val="881"/>
        </a:spcBef>
        <a:buClr>
          <a:schemeClr val="accent2"/>
        </a:buClr>
        <a:buSzPct val="85000"/>
        <a:buFont typeface="Wingdings 2"/>
        <a:buChar char=""/>
        <a:defRPr kumimoji="0"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1959343" indent="-544262" algn="l" rtl="0" eaLnBrk="1" latinLnBrk="0" hangingPunct="1">
        <a:spcBef>
          <a:spcPts val="881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2612457" indent="-544262" algn="l" rtl="0" eaLnBrk="1" latinLnBrk="0" hangingPunct="1">
        <a:spcBef>
          <a:spcPts val="881"/>
        </a:spcBef>
        <a:buClr>
          <a:schemeClr val="accent3"/>
        </a:buClr>
        <a:buSzPct val="80000"/>
        <a:buFont typeface="Wingdings 2"/>
        <a:buChar char="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71" indent="-544262" algn="l" rtl="0" eaLnBrk="1" latinLnBrk="0" hangingPunct="1">
        <a:spcBef>
          <a:spcPts val="881"/>
        </a:spcBef>
        <a:buClr>
          <a:schemeClr val="accent3"/>
        </a:buClr>
        <a:buFontTx/>
        <a:buChar char="o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918685" indent="-544262" algn="l" rtl="0" eaLnBrk="1" latinLnBrk="0" hangingPunct="1">
        <a:spcBef>
          <a:spcPts val="881"/>
        </a:spcBef>
        <a:buClr>
          <a:schemeClr val="accent3"/>
        </a:buClr>
        <a:buChar char="•"/>
        <a:defRPr kumimoji="0" sz="43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571799" indent="-544262" algn="l" rtl="0" eaLnBrk="1" latinLnBrk="0" hangingPunct="1">
        <a:spcBef>
          <a:spcPts val="881"/>
        </a:spcBef>
        <a:buClr>
          <a:schemeClr val="accent2"/>
        </a:buClr>
        <a:buChar char="•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5224914" indent="-544262" algn="l" rtl="0" eaLnBrk="1" latinLnBrk="0" hangingPunct="1">
        <a:spcBef>
          <a:spcPts val="881"/>
        </a:spcBef>
        <a:buClr>
          <a:schemeClr val="accent1">
            <a:tint val="60000"/>
          </a:schemeClr>
        </a:buClr>
        <a:buChar char="•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5878028" indent="-544262" algn="l" rtl="0" eaLnBrk="1" latinLnBrk="0" hangingPunct="1">
        <a:spcBef>
          <a:spcPts val="881"/>
        </a:spcBef>
        <a:buClr>
          <a:schemeClr val="accent2">
            <a:tint val="60000"/>
          </a:schemeClr>
        </a:buClr>
        <a:buChar char="•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43540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76196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8708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170688" y="139510"/>
            <a:ext cx="24035659" cy="1338681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 defTabSz="2177095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438400" y="549276"/>
            <a:ext cx="20726400" cy="2286000"/>
          </a:xfrm>
          <a:prstGeom prst="rect">
            <a:avLst/>
          </a:prstGeom>
        </p:spPr>
        <p:txBody>
          <a:bodyPr lIns="217709" tIns="108855" rIns="217709" bIns="217709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438400" y="2895600"/>
            <a:ext cx="20726400" cy="9144000"/>
          </a:xfrm>
          <a:prstGeom prst="rect">
            <a:avLst/>
          </a:prstGeom>
        </p:spPr>
        <p:txBody>
          <a:bodyPr lIns="217709" tIns="108855" rIns="217709" bIns="108855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16459200" y="12382500"/>
            <a:ext cx="6604000" cy="952500"/>
          </a:xfrm>
          <a:prstGeom prst="rect">
            <a:avLst/>
          </a:prstGeom>
        </p:spPr>
        <p:txBody>
          <a:bodyPr lIns="217709" tIns="108855" rIns="217709" bIns="108855" anchor="ctr" anchorCtr="0"/>
          <a:lstStyle>
            <a:lvl1pPr algn="r" eaLnBrk="1" latinLnBrk="0" hangingPunct="1">
              <a:defRPr kumimoji="0" sz="3300">
                <a:solidFill>
                  <a:schemeClr val="tx2"/>
                </a:solidFill>
              </a:defRPr>
            </a:lvl1pPr>
          </a:lstStyle>
          <a:p>
            <a:pPr defTabSz="2177095">
              <a:lnSpc>
                <a:spcPct val="100000"/>
              </a:lnSpc>
              <a:spcBef>
                <a:spcPts val="0"/>
              </a:spcBef>
            </a:pPr>
            <a:fld id="{5872814E-74D1-4A2A-8345-51DACEA87622}" type="datetimeFigureOut">
              <a:rPr lang="ru-RU" kern="1200" smtClean="0">
                <a:solidFill>
                  <a:srgbClr val="696464"/>
                </a:solidFill>
                <a:latin typeface="Cambria"/>
                <a:ea typeface="+mn-ea"/>
                <a:cs typeface="+mn-cs"/>
              </a:rPr>
              <a:pPr defTabSz="2177095">
                <a:lnSpc>
                  <a:spcPct val="100000"/>
                </a:lnSpc>
                <a:spcBef>
                  <a:spcPts val="0"/>
                </a:spcBef>
              </a:pPr>
              <a:t>08.04.2024</a:t>
            </a:fld>
            <a:endParaRPr lang="ru-RU" kern="1200">
              <a:solidFill>
                <a:srgbClr val="696464"/>
              </a:solidFill>
              <a:latin typeface="Cambria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438400" y="12344400"/>
            <a:ext cx="10566400" cy="914400"/>
          </a:xfrm>
          <a:prstGeom prst="rect">
            <a:avLst/>
          </a:prstGeom>
        </p:spPr>
        <p:txBody>
          <a:bodyPr lIns="217709" tIns="108855" rIns="217709" bIns="108855" anchor="ctr" anchorCtr="0"/>
          <a:lstStyle>
            <a:lvl1pPr eaLnBrk="1" latinLnBrk="0" hangingPunct="1">
              <a:defRPr kumimoji="0" sz="3300">
                <a:solidFill>
                  <a:schemeClr val="tx2"/>
                </a:solidFill>
              </a:defRPr>
            </a:lvl1pPr>
          </a:lstStyle>
          <a:p>
            <a:pPr defTabSz="2177095">
              <a:lnSpc>
                <a:spcPct val="100000"/>
              </a:lnSpc>
              <a:spcBef>
                <a:spcPts val="0"/>
              </a:spcBef>
            </a:pPr>
            <a:endParaRPr lang="ru-RU" kern="1200">
              <a:solidFill>
                <a:srgbClr val="696464"/>
              </a:solidFill>
              <a:latin typeface="Cambria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390144" y="12420600"/>
            <a:ext cx="1219200" cy="9144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33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7095">
              <a:lnSpc>
                <a:spcPct val="100000"/>
              </a:lnSpc>
              <a:spcBef>
                <a:spcPts val="0"/>
              </a:spcBef>
            </a:pPr>
            <a:fld id="{9D7B8F73-A46E-45FE-914F-96CF668A653C}" type="slidenum">
              <a:rPr lang="ru-RU" kern="1200" smtClean="0"/>
              <a:pPr defTabSz="2177095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ru-RU" kern="1200"/>
          </a:p>
        </p:txBody>
      </p:sp>
    </p:spTree>
    <p:extLst>
      <p:ext uri="{BB962C8B-B14F-4D97-AF65-F5344CB8AC3E}">
        <p14:creationId xmlns:p14="http://schemas.microsoft.com/office/powerpoint/2010/main" val="220079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1" latinLnBrk="0" hangingPunct="1">
        <a:spcBef>
          <a:spcPct val="0"/>
        </a:spcBef>
        <a:buNone/>
        <a:defRPr kumimoji="0" sz="9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653128" indent="-653128" algn="l" rtl="0" eaLnBrk="1" latinLnBrk="0" hangingPunct="1">
        <a:spcBef>
          <a:spcPts val="1381"/>
        </a:spcBef>
        <a:buClr>
          <a:schemeClr val="accent1"/>
        </a:buClr>
        <a:buSzPct val="85000"/>
        <a:buFont typeface="Wingdings 2"/>
        <a:buChar char=""/>
        <a:defRPr kumimoji="0"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306257" indent="-544274" algn="l" rtl="0" eaLnBrk="1" latinLnBrk="0" hangingPunct="1">
        <a:spcBef>
          <a:spcPts val="881"/>
        </a:spcBef>
        <a:buClr>
          <a:schemeClr val="accent2"/>
        </a:buClr>
        <a:buSzPct val="85000"/>
        <a:buFont typeface="Wingdings 2"/>
        <a:buChar char=""/>
        <a:defRPr kumimoji="0"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1959385" indent="-544274" algn="l" rtl="0" eaLnBrk="1" latinLnBrk="0" hangingPunct="1">
        <a:spcBef>
          <a:spcPts val="881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2612514" indent="-544274" algn="l" rtl="0" eaLnBrk="1" latinLnBrk="0" hangingPunct="1">
        <a:spcBef>
          <a:spcPts val="881"/>
        </a:spcBef>
        <a:buClr>
          <a:schemeClr val="accent3"/>
        </a:buClr>
        <a:buSzPct val="80000"/>
        <a:buFont typeface="Wingdings 2"/>
        <a:buChar char="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42" indent="-544274" algn="l" rtl="0" eaLnBrk="1" latinLnBrk="0" hangingPunct="1">
        <a:spcBef>
          <a:spcPts val="881"/>
        </a:spcBef>
        <a:buClr>
          <a:schemeClr val="accent3"/>
        </a:buClr>
        <a:buFontTx/>
        <a:buChar char="o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918771" indent="-544274" algn="l" rtl="0" eaLnBrk="1" latinLnBrk="0" hangingPunct="1">
        <a:spcBef>
          <a:spcPts val="881"/>
        </a:spcBef>
        <a:buClr>
          <a:schemeClr val="accent3"/>
        </a:buClr>
        <a:buChar char="•"/>
        <a:defRPr kumimoji="0" sz="43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571899" indent="-544274" algn="l" rtl="0" eaLnBrk="1" latinLnBrk="0" hangingPunct="1">
        <a:spcBef>
          <a:spcPts val="881"/>
        </a:spcBef>
        <a:buClr>
          <a:schemeClr val="accent2"/>
        </a:buClr>
        <a:buChar char="•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5225028" indent="-544274" algn="l" rtl="0" eaLnBrk="1" latinLnBrk="0" hangingPunct="1">
        <a:spcBef>
          <a:spcPts val="881"/>
        </a:spcBef>
        <a:buClr>
          <a:schemeClr val="accent1">
            <a:tint val="60000"/>
          </a:schemeClr>
        </a:buClr>
        <a:buChar char="•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5878156" indent="-544274" algn="l" rtl="0" eaLnBrk="1" latinLnBrk="0" hangingPunct="1">
        <a:spcBef>
          <a:spcPts val="881"/>
        </a:spcBef>
        <a:buClr>
          <a:schemeClr val="accent2">
            <a:tint val="60000"/>
          </a:schemeClr>
        </a:buClr>
        <a:buChar char="•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32656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5442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65312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76198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87083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syzran-small.ru/news-80859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Рожнятовская Полина,…"/>
          <p:cNvSpPr txBox="1">
            <a:spLocks noGrp="1"/>
          </p:cNvSpPr>
          <p:nvPr>
            <p:ph type="body" idx="13"/>
          </p:nvPr>
        </p:nvSpPr>
        <p:spPr>
          <a:xfrm>
            <a:off x="11351638" y="9949358"/>
            <a:ext cx="11980921" cy="2736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>
            <a:normAutofit/>
          </a:bodyPr>
          <a:lstStyle/>
          <a:p>
            <a:pPr algn="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pPr algn="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ДПО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«Региональный </a:t>
            </a:r>
          </a:p>
          <a:p>
            <a:pPr algn="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социопсихологический центр»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Мазур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Ивановна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825482">
              <a:defRPr sz="3000" spc="-29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Особенности конфликтогенов  в школьной среде"/>
          <p:cNvSpPr txBox="1">
            <a:spLocks noGrp="1"/>
          </p:cNvSpPr>
          <p:nvPr>
            <p:ph type="ctrTitle"/>
          </p:nvPr>
        </p:nvSpPr>
        <p:spPr>
          <a:xfrm>
            <a:off x="10967864" y="5201816"/>
            <a:ext cx="12529392" cy="11568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292045">
              <a:defRPr sz="12032" spc="-120"/>
            </a:pPr>
            <a:r>
              <a:rPr lang="ru-RU" sz="6000" b="1" i="1" dirty="0">
                <a:solidFill>
                  <a:schemeClr val="accent1">
                    <a:lumMod val="75000"/>
                  </a:schemeClr>
                </a:solidFill>
              </a:rPr>
              <a:t>Разговор без </a:t>
            </a:r>
            <a:r>
              <a:rPr lang="ru-RU" sz="6000" b="1" i="1" dirty="0" smtClean="0">
                <a:solidFill>
                  <a:schemeClr val="accent1">
                    <a:lumMod val="75000"/>
                  </a:schemeClr>
                </a:solidFill>
              </a:rPr>
              <a:t>обвинений</a:t>
            </a:r>
            <a:endParaRPr sz="6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4" name="Руководитель:…"/>
          <p:cNvSpPr txBox="1"/>
          <p:nvPr/>
        </p:nvSpPr>
        <p:spPr>
          <a:xfrm>
            <a:off x="16234910" y="10602417"/>
            <a:ext cx="6530005" cy="1686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 anchor="ctr">
            <a:normAutofit/>
          </a:bodyPr>
          <a:lstStyle/>
          <a:p>
            <a:pPr defTabSz="825482">
              <a:lnSpc>
                <a:spcPct val="100000"/>
              </a:lnSpc>
              <a:spcBef>
                <a:spcPts val="0"/>
              </a:spcBef>
              <a:defRPr sz="3000" spc="-29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  <p:sp>
        <p:nvSpPr>
          <p:cNvPr id="155" name="2020 г."/>
          <p:cNvSpPr txBox="1"/>
          <p:nvPr/>
        </p:nvSpPr>
        <p:spPr>
          <a:xfrm>
            <a:off x="11300311" y="11821880"/>
            <a:ext cx="102655" cy="69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endParaRPr dirty="0"/>
          </a:p>
        </p:txBody>
      </p:sp>
      <p:pic>
        <p:nvPicPr>
          <p:cNvPr id="10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19483" r="506" b="56551"/>
          <a:stretch/>
        </p:blipFill>
        <p:spPr bwMode="auto">
          <a:xfrm>
            <a:off x="598712" y="1028822"/>
            <a:ext cx="23777424" cy="349334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7" descr="Картинка 1095 из 8030"/>
          <p:cNvPicPr>
            <a:picLocks noChangeAspect="1" noChangeArrowheads="1"/>
          </p:cNvPicPr>
          <p:nvPr/>
        </p:nvPicPr>
        <p:blipFill>
          <a:blip r:embed="rId3" cstate="print"/>
          <a:srcRect t="11856"/>
          <a:stretch>
            <a:fillRect/>
          </a:stretch>
        </p:blipFill>
        <p:spPr bwMode="auto">
          <a:xfrm>
            <a:off x="166664" y="4263790"/>
            <a:ext cx="10009112" cy="945221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855D5D">
              <a:lumMod val="20000"/>
              <a:lumOff val="80000"/>
            </a:srgbClr>
          </a:solidFill>
          <a:ln w="88900" cap="sq">
            <a:solidFill>
              <a:srgbClr val="855D5D">
                <a:lumMod val="60000"/>
                <a:lumOff val="4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967864" y="7283433"/>
            <a:ext cx="12169352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Материалы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для проведения Родительского лектория</a:t>
            </a:r>
            <a:endParaRPr lang="ru-RU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ГБОУ Лицей </a:t>
            </a:r>
            <a:r>
              <a:rPr lang="ru-RU" dirty="0" err="1"/>
              <a:t>г.Сызрань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435225" y="5994400"/>
            <a:ext cx="21948775" cy="581818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latin typeface="+mn-lt"/>
              </a:rPr>
              <a:t>Юношеский экстремизм в России </a:t>
            </a:r>
            <a:r>
              <a:rPr lang="ru-RU" dirty="0">
                <a:latin typeface="+mn-lt"/>
              </a:rPr>
              <a:t>– явление относительно </a:t>
            </a:r>
            <a:r>
              <a:rPr lang="ru-RU" dirty="0" smtClean="0">
                <a:latin typeface="+mn-lt"/>
              </a:rPr>
              <a:t>новое. </a:t>
            </a:r>
          </a:p>
          <a:p>
            <a:r>
              <a:rPr lang="ru-RU" dirty="0" smtClean="0">
                <a:latin typeface="+mn-lt"/>
              </a:rPr>
              <a:t>Экстремизм </a:t>
            </a:r>
            <a:r>
              <a:rPr lang="ru-RU" dirty="0">
                <a:latin typeface="+mn-lt"/>
              </a:rPr>
              <a:t>в молодежной среде постоянно набирает обороты. Это, например, такие движения, как «скинхеды»,  «</a:t>
            </a:r>
            <a:r>
              <a:rPr lang="ru-RU" dirty="0" err="1">
                <a:latin typeface="+mn-lt"/>
              </a:rPr>
              <a:t>антифа</a:t>
            </a:r>
            <a:r>
              <a:rPr lang="ru-RU" dirty="0" smtClean="0">
                <a:latin typeface="+mn-lt"/>
              </a:rPr>
              <a:t>».</a:t>
            </a:r>
          </a:p>
          <a:p>
            <a:r>
              <a:rPr lang="ru-RU" dirty="0">
                <a:latin typeface="+mn-lt"/>
                <a:ea typeface="Times New Roman" pitchFamily="18" charset="0"/>
                <a:cs typeface="Times New Roman" pitchFamily="18" charset="0"/>
              </a:rPr>
              <a:t>По данным МВД РФ, сегодня в стране действуют около 150 экстремистских молодежных группировок. В их деятельность вовлечены почти 10 тысяч человек</a:t>
            </a:r>
            <a:r>
              <a:rPr lang="ru-RU" dirty="0" smtClean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+mn-lt"/>
                <a:ea typeface="Times New Roman" pitchFamily="18" charset="0"/>
                <a:cs typeface="Times New Roman" pitchFamily="18" charset="0"/>
              </a:rPr>
              <a:t> Больше всего молодых экстремистов проживают в Москве, Санкт-Петербурге, Ростовской, Воронежской, Самарской, Мурманской, Нижегородской </a:t>
            </a:r>
            <a:r>
              <a:rPr lang="ru-RU" dirty="0" smtClean="0">
                <a:latin typeface="+mn-lt"/>
                <a:ea typeface="Times New Roman" pitchFamily="18" charset="0"/>
                <a:cs typeface="Times New Roman" pitchFamily="18" charset="0"/>
              </a:rPr>
              <a:t>областях (по материалам  СМИ)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80" y="45327"/>
            <a:ext cx="12817424" cy="551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/>
              <a:t>Среди террористических организаций, представляющих наибольшую опасность для современной молодежи России, следует выделить:</a:t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2537520"/>
            <a:ext cx="16733440" cy="995928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«</a:t>
            </a:r>
            <a:r>
              <a:rPr lang="ru-RU" b="1" dirty="0" err="1"/>
              <a:t>Колумбайн</a:t>
            </a:r>
            <a:r>
              <a:rPr lang="ru-RU" b="1" dirty="0"/>
              <a:t>» </a:t>
            </a:r>
            <a:r>
              <a:rPr lang="ru-RU" dirty="0"/>
              <a:t>(другое название </a:t>
            </a:r>
            <a:r>
              <a:rPr lang="ru-RU" b="1" dirty="0"/>
              <a:t>«</a:t>
            </a:r>
            <a:r>
              <a:rPr lang="ru-RU" b="1" dirty="0" err="1"/>
              <a:t>Скулшутинг</a:t>
            </a:r>
            <a:r>
              <a:rPr lang="ru-RU" b="1" dirty="0" smtClean="0"/>
              <a:t>»)</a:t>
            </a:r>
          </a:p>
          <a:p>
            <a:pPr marL="546088" lvl="1"/>
            <a:r>
              <a:rPr lang="ru-RU" dirty="0"/>
              <a:t>«Маньяки. Культ убийства (</a:t>
            </a:r>
            <a:r>
              <a:rPr lang="ru-RU" b="1" dirty="0"/>
              <a:t>М.К.У.</a:t>
            </a:r>
            <a:r>
              <a:rPr lang="ru-RU" dirty="0"/>
              <a:t>)» — террористическая организация, признанная таковой по решению Верховного Суда Российской Федерации от 16.01.2023 г.№ АКПИ22-1227С. Это неонацистская террористическая организация, идеологий </a:t>
            </a:r>
            <a:r>
              <a:rPr lang="ru-RU" dirty="0" smtClean="0"/>
              <a:t>которой</a:t>
            </a:r>
          </a:p>
          <a:p>
            <a:pPr marL="546088" lvl="1"/>
            <a:r>
              <a:rPr lang="ru-RU" b="1" dirty="0" smtClean="0"/>
              <a:t>«АУЕ» (арестантский уклад един) </a:t>
            </a:r>
            <a:r>
              <a:rPr lang="ru-RU" altLang="ru-RU" dirty="0" smtClean="0"/>
              <a:t>эта </a:t>
            </a:r>
            <a:r>
              <a:rPr lang="ru-RU" altLang="ru-RU" dirty="0"/>
              <a:t>криминальная субкультура распространяется и в обычных школах.</a:t>
            </a:r>
          </a:p>
          <a:p>
            <a:pPr>
              <a:buNone/>
            </a:pPr>
            <a:r>
              <a:rPr lang="ru-RU" altLang="ru-RU" dirty="0"/>
              <a:t>В социальной сети "</a:t>
            </a:r>
            <a:r>
              <a:rPr lang="ru-RU" altLang="ru-RU" dirty="0" err="1"/>
              <a:t>ВКонтакте</a:t>
            </a:r>
            <a:r>
              <a:rPr lang="ru-RU" altLang="ru-RU" dirty="0"/>
              <a:t>" существует более десятка групп, в названиях которых содержится аббревиатура "АУЕ"                                          самые многочисленные - "АУЕ Шпана" (порядка 103 тысяч участников), "Криминальная группа. Бродяги. ABC7 BLACKBORZ АУЕ" (около 70 тысяч участников) и другие</a:t>
            </a:r>
          </a:p>
          <a:p>
            <a:pPr marL="546088" lvl="1"/>
            <a:endParaRPr lang="ru-RU" dirty="0"/>
          </a:p>
          <a:p>
            <a:endParaRPr lang="ru-RU" dirty="0"/>
          </a:p>
        </p:txBody>
      </p:sp>
      <p:pic>
        <p:nvPicPr>
          <p:cNvPr id="5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3019" y="2125192"/>
            <a:ext cx="658069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1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" b="5583"/>
          <a:stretch>
            <a:fillRect/>
          </a:stretch>
        </p:blipFill>
        <p:spPr bwMode="auto">
          <a:xfrm>
            <a:off x="382688" y="377280"/>
            <a:ext cx="24001312" cy="131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259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657600" y="1889125"/>
            <a:ext cx="20726400" cy="10150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/>
              <a:t>Базовой основой экстремизма является </a:t>
            </a:r>
            <a:endParaRPr lang="ru-RU" sz="6000" b="1" dirty="0" smtClean="0"/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</a:rPr>
              <a:t>АГРЕССИВНОСТЬ</a:t>
            </a:r>
            <a:endParaRPr lang="ru-RU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 descr="Базовой основой экстремизма является  АГРЕССИВНОСТЬ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8803" r="4327" b="41880"/>
          <a:stretch/>
        </p:blipFill>
        <p:spPr bwMode="auto">
          <a:xfrm>
            <a:off x="5063208" y="5561856"/>
            <a:ext cx="14977663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32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r="1877"/>
          <a:stretch>
            <a:fillRect/>
          </a:stretch>
        </p:blipFill>
        <p:spPr bwMode="auto">
          <a:xfrm>
            <a:off x="1390800" y="89248"/>
            <a:ext cx="21746416" cy="1368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054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768" y="521296"/>
            <a:ext cx="21945600" cy="1656184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По материалам публикаций СМИ «Маленькая Сызрань»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24248" y="3761656"/>
            <a:ext cx="8712968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СУ </a:t>
            </a:r>
            <a:r>
              <a:rPr lang="ru-RU" dirty="0"/>
              <a:t>СК по Самарской области возбуждено уголовное дело по части 1 статьи 30, части 1 статьи 205 УК РФ (приготовление к теракту</a:t>
            </a:r>
            <a:r>
              <a:rPr lang="ru-RU" dirty="0">
                <a:solidFill>
                  <a:srgbClr val="0070C0"/>
                </a:solidFill>
              </a:rPr>
              <a:t>). </a:t>
            </a:r>
            <a:r>
              <a:rPr lang="ru-RU" dirty="0" smtClean="0">
                <a:solidFill>
                  <a:srgbClr val="0070C0"/>
                </a:solidFill>
                <a:hlinkClick r:id="rId2"/>
              </a:rPr>
              <a:t>https</a:t>
            </a:r>
            <a:r>
              <a:rPr lang="ru-RU" dirty="0">
                <a:solidFill>
                  <a:srgbClr val="0070C0"/>
                </a:solidFill>
                <a:hlinkClick r:id="rId2"/>
              </a:rPr>
              <a:t>://</a:t>
            </a:r>
            <a:r>
              <a:rPr lang="ru-RU" dirty="0" smtClean="0">
                <a:solidFill>
                  <a:srgbClr val="0070C0"/>
                </a:solidFill>
                <a:hlinkClick r:id="rId2"/>
              </a:rPr>
              <a:t>www.syzran-small.ru/news-80859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6" name="Объект 5" descr="https://iv.kommersant.ru/Issues.photo/NEWS/2023/11/07/KMO_090981_13121_1_t222_154348.jpg"/>
          <p:cNvPicPr>
            <a:picLocks noGr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96" y="2177480"/>
            <a:ext cx="11233248" cy="10585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55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745432"/>
            <a:ext cx="14645208" cy="1728192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7030A0"/>
                </a:solidFill>
              </a:rPr>
              <a:t>Скулшутинг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О чем должен знать каждый</a:t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966864" y="4193704"/>
            <a:ext cx="20726400" cy="77768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b="1" dirty="0" err="1"/>
              <a:t>Скулшутинг</a:t>
            </a:r>
            <a:r>
              <a:rPr lang="ru-RU" b="1" dirty="0"/>
              <a:t> – это вооруженное нападение внутри учебного заведения</a:t>
            </a:r>
          </a:p>
          <a:p>
            <a:endParaRPr lang="ru-RU" dirty="0" smtClean="0"/>
          </a:p>
          <a:p>
            <a:r>
              <a:rPr lang="ru-RU" dirty="0" smtClean="0"/>
              <a:t>Современным </a:t>
            </a:r>
            <a:r>
              <a:rPr lang="ru-RU" dirty="0"/>
              <a:t>фактором популяризации идей </a:t>
            </a:r>
            <a:r>
              <a:rPr lang="ru-RU" dirty="0" err="1"/>
              <a:t>скулшутинга</a:t>
            </a:r>
            <a:r>
              <a:rPr lang="ru-RU" dirty="0"/>
              <a:t> становятся Интернет-сообщества, в рамках которых активно распространяются и идеологически оправдываются идеи «массового убийства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r>
              <a:rPr lang="ru-RU" sz="4800" b="1" dirty="0" smtClean="0"/>
              <a:t>Своевременное </a:t>
            </a:r>
            <a:r>
              <a:rPr lang="ru-RU" sz="4800" b="1" dirty="0"/>
              <a:t>выявление ключевых маркеров, направленных на солидаризацию и реализацию идей </a:t>
            </a:r>
            <a:r>
              <a:rPr lang="ru-RU" sz="4800" b="1" dirty="0" err="1"/>
              <a:t>скулшутинга</a:t>
            </a:r>
            <a:r>
              <a:rPr lang="ru-RU" sz="4800" b="1" dirty="0"/>
              <a:t> может предотвратить совершение преступления!</a:t>
            </a:r>
          </a:p>
          <a:p>
            <a:endParaRPr lang="ru-RU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08" y="0"/>
            <a:ext cx="8705850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5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856" y="526253"/>
            <a:ext cx="21945600" cy="1727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На что необходимо обращать внимание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246784" y="1898257"/>
            <a:ext cx="8136904" cy="5509051"/>
          </a:xfrm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Поведенческие маркеры</a:t>
            </a:r>
            <a:r>
              <a:rPr lang="ru-RU" dirty="0"/>
              <a:t>: изменение поведения подростка – замкнутость, вспышки агрессии, ярости, открытые угрозы совершения убийства/самоубийства, склонность к насилию (к людям и животным) и др.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682580" y="1935041"/>
            <a:ext cx="8544272" cy="547226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Внешний вид</a:t>
            </a:r>
            <a:r>
              <a:rPr lang="ru-RU" b="1" dirty="0"/>
              <a:t>: </a:t>
            </a:r>
            <a:r>
              <a:rPr lang="ru-RU" dirty="0"/>
              <a:t>изменение стиля одежды – широкие штаны с карманами, белая футболка (с характерными надписями:</a:t>
            </a:r>
          </a:p>
          <a:p>
            <a:r>
              <a:rPr lang="ru-RU" dirty="0"/>
              <a:t>«</a:t>
            </a:r>
            <a:r>
              <a:rPr lang="ru-RU" i="1" dirty="0"/>
              <a:t>Естественный отбор</a:t>
            </a:r>
            <a:r>
              <a:rPr lang="ru-RU" i="1" dirty="0" smtClean="0"/>
              <a:t>»,</a:t>
            </a:r>
          </a:p>
          <a:p>
            <a:r>
              <a:rPr lang="ru-RU" i="1" dirty="0" smtClean="0"/>
              <a:t>«</a:t>
            </a:r>
            <a:r>
              <a:rPr lang="ru-RU" i="1" dirty="0"/>
              <a:t>Ненависть», «Гнев» </a:t>
            </a:r>
            <a:r>
              <a:rPr lang="ru-RU" dirty="0"/>
              <a:t>и др.), длинный черный плащ, высокие ботинки.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548" y="7407308"/>
            <a:ext cx="6271196" cy="629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104" y="2468079"/>
            <a:ext cx="6157148" cy="67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2" y="7407308"/>
            <a:ext cx="9793088" cy="588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6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16" y="1169368"/>
            <a:ext cx="16272094" cy="129515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  <a:t>На что необходимо обращать внимание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62808" y="2895600"/>
            <a:ext cx="9289032" cy="9579024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Вербальные маркеры: </a:t>
            </a:r>
            <a:r>
              <a:rPr lang="ru-RU" dirty="0"/>
              <a:t>упоминание в речи подростка следующих маркеров – </a:t>
            </a:r>
            <a:r>
              <a:rPr lang="ru-RU" dirty="0" err="1"/>
              <a:t>колумбайнер</a:t>
            </a:r>
            <a:r>
              <a:rPr lang="ru-RU" dirty="0"/>
              <a:t>, </a:t>
            </a:r>
            <a:r>
              <a:rPr lang="ru-RU" dirty="0" err="1"/>
              <a:t>колумбайн</a:t>
            </a:r>
            <a:r>
              <a:rPr lang="ru-RU" dirty="0"/>
              <a:t>, </a:t>
            </a:r>
            <a:r>
              <a:rPr lang="ru-RU" dirty="0" err="1"/>
              <a:t>скулшутинг</a:t>
            </a:r>
            <a:r>
              <a:rPr lang="ru-RU" dirty="0"/>
              <a:t>, </a:t>
            </a:r>
            <a:r>
              <a:rPr lang="ru-RU" dirty="0" err="1"/>
              <a:t>скулшутер</a:t>
            </a:r>
            <a:r>
              <a:rPr lang="ru-RU" dirty="0" smtClean="0"/>
              <a:t>, «</a:t>
            </a:r>
            <a:r>
              <a:rPr lang="ru-RU" dirty="0"/>
              <a:t>апрельские мальчики», </a:t>
            </a:r>
            <a:r>
              <a:rPr lang="ru-RU" dirty="0" err="1"/>
              <a:t>колумбина</a:t>
            </a:r>
            <a:r>
              <a:rPr lang="ru-RU" dirty="0"/>
              <a:t>, а также упоминание имен ключевых фигур, совершивших акции </a:t>
            </a:r>
            <a:r>
              <a:rPr lang="ru-RU" dirty="0" err="1"/>
              <a:t>скулшутинга</a:t>
            </a:r>
            <a:r>
              <a:rPr lang="ru-RU" dirty="0"/>
              <a:t>: Эрик Харрис, </a:t>
            </a:r>
            <a:r>
              <a:rPr lang="ru-RU" dirty="0" err="1"/>
              <a:t>Дилан</a:t>
            </a:r>
            <a:r>
              <a:rPr lang="ru-RU" dirty="0"/>
              <a:t> </a:t>
            </a:r>
            <a:r>
              <a:rPr lang="ru-RU" dirty="0" err="1"/>
              <a:t>Клиболд</a:t>
            </a:r>
            <a:r>
              <a:rPr lang="ru-RU" dirty="0"/>
              <a:t>, </a:t>
            </a:r>
            <a:r>
              <a:rPr lang="ru-RU" dirty="0" err="1"/>
              <a:t>Дилан</a:t>
            </a:r>
            <a:r>
              <a:rPr lang="ru-RU" dirty="0"/>
              <a:t> </a:t>
            </a:r>
            <a:r>
              <a:rPr lang="ru-RU" dirty="0" err="1"/>
              <a:t>Руф</a:t>
            </a:r>
            <a:r>
              <a:rPr lang="ru-RU" dirty="0"/>
              <a:t>, Владислав Росляков, Митчелл Джонс, Эндрю Голден, Джефри </a:t>
            </a:r>
            <a:r>
              <a:rPr lang="ru-RU" dirty="0" err="1"/>
              <a:t>Уиз</a:t>
            </a:r>
            <a:r>
              <a:rPr lang="ru-RU" dirty="0"/>
              <a:t>, Сын </a:t>
            </a:r>
            <a:r>
              <a:rPr lang="ru-RU" dirty="0" err="1"/>
              <a:t>Чи</a:t>
            </a:r>
            <a:r>
              <a:rPr lang="ru-RU" dirty="0"/>
              <a:t> Хо и др. Оправдание убийц, серийных маньяков, преступников.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41156" y="7794104"/>
            <a:ext cx="10434454" cy="459664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ru-RU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Увлечения</a:t>
            </a:r>
            <a:r>
              <a:rPr lang="ru-RU" sz="4400" b="1" dirty="0"/>
              <a:t>:</a:t>
            </a:r>
            <a:r>
              <a:rPr lang="ru-RU" b="1" dirty="0"/>
              <a:t> </a:t>
            </a:r>
            <a:r>
              <a:rPr lang="ru-RU" dirty="0"/>
              <a:t>появление новых увлечений – оружие, стрельба, изготовление взрывчатых веществ, </a:t>
            </a:r>
            <a:r>
              <a:rPr lang="ru-RU" dirty="0" err="1"/>
              <a:t>неонационалистическая</a:t>
            </a:r>
            <a:r>
              <a:rPr lang="ru-RU" dirty="0"/>
              <a:t> идеология (солидаризация с идеями А. Гитлера, А. </a:t>
            </a:r>
            <a:r>
              <a:rPr lang="ru-RU" dirty="0" err="1"/>
              <a:t>Брейвика</a:t>
            </a:r>
            <a:r>
              <a:rPr lang="ru-RU" dirty="0"/>
              <a:t>, Б. </a:t>
            </a:r>
            <a:r>
              <a:rPr lang="ru-RU" dirty="0" err="1"/>
              <a:t>Таррента</a:t>
            </a:r>
            <a:r>
              <a:rPr lang="ru-RU" dirty="0"/>
              <a:t>) и </a:t>
            </a:r>
            <a:r>
              <a:rPr lang="ru-RU" dirty="0" err="1"/>
              <a:t>др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520" y="377280"/>
            <a:ext cx="7511480" cy="709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41376"/>
            <a:ext cx="21945600" cy="1260524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На что необходимо обращать внимание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30760" y="2895600"/>
            <a:ext cx="10009112" cy="5618584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6">
                    <a:lumMod val="75000"/>
                  </a:schemeClr>
                </a:solidFill>
              </a:rPr>
              <a:t>Пропаганда насилия над 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учителями </a:t>
            </a:r>
            <a:r>
              <a:rPr lang="ru-RU" sz="4800" b="1" dirty="0">
                <a:solidFill>
                  <a:schemeClr val="accent6">
                    <a:lumMod val="75000"/>
                  </a:schemeClr>
                </a:solidFill>
              </a:rPr>
              <a:t>и 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обучающимися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dirty="0"/>
              <a:t>– </a:t>
            </a:r>
            <a:r>
              <a:rPr lang="ru-RU" sz="4800" dirty="0" err="1"/>
              <a:t>демотиваторы</a:t>
            </a:r>
            <a:r>
              <a:rPr lang="ru-RU" sz="4800" dirty="0"/>
              <a:t> с высмеиванием учителей, </a:t>
            </a:r>
            <a:r>
              <a:rPr lang="ru-RU" sz="4800" dirty="0" err="1"/>
              <a:t>челленджи</a:t>
            </a:r>
            <a:r>
              <a:rPr lang="ru-RU" sz="4800" dirty="0"/>
              <a:t>, направленные на </a:t>
            </a:r>
            <a:r>
              <a:rPr lang="ru-RU" sz="4800" dirty="0" err="1"/>
              <a:t>депозитивацию</a:t>
            </a:r>
            <a:r>
              <a:rPr lang="ru-RU" sz="4800" dirty="0"/>
              <a:t> </a:t>
            </a:r>
            <a:r>
              <a:rPr lang="ru-RU" sz="4800" dirty="0" smtClean="0"/>
              <a:t>образа «</a:t>
            </a:r>
            <a:r>
              <a:rPr lang="ru-RU" sz="4800" dirty="0"/>
              <a:t>учителя» и др.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632160" y="3078317"/>
            <a:ext cx="9023648" cy="497982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 err="1">
                <a:solidFill>
                  <a:srgbClr val="7030A0"/>
                </a:solidFill>
              </a:rPr>
              <a:t>Видеоконтент</a:t>
            </a:r>
            <a:r>
              <a:rPr lang="ru-RU" sz="4400" b="1" dirty="0"/>
              <a:t>:</a:t>
            </a:r>
            <a:r>
              <a:rPr lang="ru-RU" sz="4400" dirty="0"/>
              <a:t> </a:t>
            </a:r>
            <a:endParaRPr lang="ru-RU" sz="4400" dirty="0" smtClean="0"/>
          </a:p>
          <a:p>
            <a:r>
              <a:rPr lang="ru-RU" sz="4400" dirty="0" smtClean="0"/>
              <a:t>«</a:t>
            </a:r>
            <a:r>
              <a:rPr lang="ru-RU" sz="4400" dirty="0"/>
              <a:t>Слон», «Класс»,</a:t>
            </a:r>
          </a:p>
          <a:p>
            <a:r>
              <a:rPr lang="ru-RU" sz="4400" dirty="0"/>
              <a:t>«Боулинг для </a:t>
            </a:r>
            <a:r>
              <a:rPr lang="ru-RU" sz="4400" dirty="0" err="1"/>
              <a:t>Колумбины</a:t>
            </a:r>
            <a:r>
              <a:rPr lang="ru-RU" sz="4400" dirty="0"/>
              <a:t>»,</a:t>
            </a:r>
          </a:p>
          <a:p>
            <a:r>
              <a:rPr lang="ru-RU" sz="4400" dirty="0"/>
              <a:t>«Апрельские дожди», </a:t>
            </a:r>
            <a:endParaRPr lang="ru-RU" sz="4400" dirty="0" smtClean="0"/>
          </a:p>
          <a:p>
            <a:r>
              <a:rPr lang="ru-RU" sz="4400" dirty="0" smtClean="0"/>
              <a:t>а </a:t>
            </a:r>
            <a:r>
              <a:rPr lang="ru-RU" sz="4400" dirty="0"/>
              <a:t>также записи реальных акций </a:t>
            </a:r>
            <a:r>
              <a:rPr lang="ru-RU" sz="4400" dirty="0" err="1"/>
              <a:t>скулшутеров</a:t>
            </a:r>
            <a:r>
              <a:rPr lang="ru-RU" sz="4400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096" y="8275010"/>
            <a:ext cx="8832304" cy="5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4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16" y="1457400"/>
            <a:ext cx="21629984" cy="1080120"/>
          </a:xfrm>
          <a:noFill/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Предпосылки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подростковых трудностей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438400" y="2895600"/>
            <a:ext cx="21058856" cy="3458344"/>
          </a:xfrm>
          <a:ln w="57150"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altLang="ru-RU" sz="4000" b="1" dirty="0">
                <a:solidFill>
                  <a:schemeClr val="accent2">
                    <a:lumMod val="50000"/>
                  </a:schemeClr>
                </a:solidFill>
              </a:rPr>
              <a:t>Ваш ребенок входит в пору своего физиологического взросления. Это вносит определенные изменения в его характер, взаимоотношения с окружающими людьми и сверстниками. Очевидное физическое взросление меняет взгляды ребенка на жизнь, его </a:t>
            </a:r>
          </a:p>
          <a:p>
            <a:pPr marL="0" indent="0" algn="ctr"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ценностные ориентиры</a:t>
            </a:r>
            <a:r>
              <a:rPr lang="ru-RU" altLang="ru-RU" sz="4000" b="1" dirty="0"/>
              <a:t>.</a:t>
            </a: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0751840" y="6584820"/>
            <a:ext cx="2016224" cy="978408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5376" y="7717980"/>
            <a:ext cx="11928648" cy="2782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Для подросткового возраста естественно открывать для себя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новые грани реальности </a:t>
            </a:r>
            <a:r>
              <a:rPr lang="ru-RU" b="1" dirty="0" smtClean="0">
                <a:solidFill>
                  <a:srgbClr val="FF0000"/>
                </a:solidFill>
              </a:rPr>
              <a:t>и </a:t>
            </a:r>
            <a:r>
              <a:rPr lang="ru-RU" b="1" dirty="0">
                <a:solidFill>
                  <a:srgbClr val="FF0000"/>
                </a:solidFill>
              </a:rPr>
              <a:t>формы общения</a:t>
            </a:r>
          </a:p>
        </p:txBody>
      </p:sp>
    </p:spTree>
    <p:extLst>
      <p:ext uri="{BB962C8B-B14F-4D97-AF65-F5344CB8AC3E}">
        <p14:creationId xmlns:p14="http://schemas.microsoft.com/office/powerpoint/2010/main" val="12475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>
                <a:solidFill>
                  <a:srgbClr val="7030A0"/>
                </a:solidFill>
              </a:rPr>
              <a:t>Виртуальная жизнь подростка.</a:t>
            </a:r>
            <a:br>
              <a:rPr lang="ru-RU" sz="6000" b="1" dirty="0">
                <a:solidFill>
                  <a:srgbClr val="7030A0"/>
                </a:solidFill>
              </a:rPr>
            </a:br>
            <a:r>
              <a:rPr lang="ru-RU" sz="5400" b="1" dirty="0">
                <a:solidFill>
                  <a:srgbClr val="7030A0"/>
                </a:solidFill>
              </a:rPr>
              <a:t>Аккаунт в социальных сетях</a:t>
            </a:r>
            <a:br>
              <a:rPr lang="ru-RU" sz="5400" b="1" dirty="0">
                <a:solidFill>
                  <a:srgbClr val="7030A0"/>
                </a:solidFill>
              </a:rPr>
            </a:b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14736" y="2444325"/>
            <a:ext cx="6840760" cy="7128792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sz="4800" b="1" dirty="0">
                <a:solidFill>
                  <a:srgbClr val="7030A0"/>
                </a:solidFill>
              </a:rPr>
              <a:t>Название аккаунта: </a:t>
            </a:r>
            <a:r>
              <a:rPr lang="ru-RU" dirty="0"/>
              <a:t>использование имен организаторов </a:t>
            </a:r>
            <a:r>
              <a:rPr lang="ru-RU" dirty="0" err="1"/>
              <a:t>скулшутинга</a:t>
            </a:r>
            <a:r>
              <a:rPr lang="ru-RU" dirty="0"/>
              <a:t>. </a:t>
            </a:r>
            <a:r>
              <a:rPr lang="ru-RU" b="1" dirty="0" err="1"/>
              <a:t>Аватарка</a:t>
            </a:r>
            <a:r>
              <a:rPr lang="ru-RU" dirty="0"/>
              <a:t> как элемент солидаризации – </a:t>
            </a:r>
            <a:r>
              <a:rPr lang="ru-RU" b="1" dirty="0"/>
              <a:t>изображение фотографий </a:t>
            </a:r>
            <a:r>
              <a:rPr lang="ru-RU" b="1" dirty="0" err="1"/>
              <a:t>скулшутеров</a:t>
            </a:r>
            <a:r>
              <a:rPr lang="ru-RU" b="1" dirty="0"/>
              <a:t> </a:t>
            </a:r>
            <a:r>
              <a:rPr lang="ru-RU" dirty="0"/>
              <a:t>(как реальных, так и в формате комиксов).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63608" y="3010902"/>
            <a:ext cx="6960096" cy="102858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rgbClr val="7030A0"/>
                </a:solidFill>
              </a:rPr>
              <a:t>Сообщества: </a:t>
            </a:r>
            <a:r>
              <a:rPr lang="ru-RU" dirty="0"/>
              <a:t>популяризирующие огнестрельное оружие и рецепты взрывчатых веществ, солидаризирующиеся с идеологией </a:t>
            </a:r>
            <a:r>
              <a:rPr lang="ru-RU" dirty="0" err="1"/>
              <a:t>неонационализма</a:t>
            </a:r>
            <a:r>
              <a:rPr lang="ru-RU" dirty="0"/>
              <a:t>, расизма (с идеями А. Гитлера, А. </a:t>
            </a:r>
            <a:r>
              <a:rPr lang="ru-RU" dirty="0" err="1"/>
              <a:t>Брейвика</a:t>
            </a:r>
            <a:r>
              <a:rPr lang="ru-RU" dirty="0"/>
              <a:t>, Б. </a:t>
            </a:r>
            <a:r>
              <a:rPr lang="ru-RU" dirty="0" err="1"/>
              <a:t>Таррента</a:t>
            </a:r>
            <a:r>
              <a:rPr lang="ru-RU" dirty="0"/>
              <a:t>), содержащие библиографические данные о лицах, совершивших </a:t>
            </a:r>
            <a:r>
              <a:rPr lang="ru-RU" dirty="0" err="1"/>
              <a:t>скулшутинг</a:t>
            </a:r>
            <a:r>
              <a:rPr lang="ru-RU" dirty="0"/>
              <a:t> или другие массовые убийства.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84488" y="2465512"/>
            <a:ext cx="7416824" cy="49259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Статусы</a:t>
            </a:r>
            <a:r>
              <a:rPr lang="ru-RU" dirty="0"/>
              <a:t>: цитаты А. Гитлера, А. </a:t>
            </a:r>
            <a:r>
              <a:rPr lang="ru-RU" dirty="0" err="1"/>
              <a:t>Брейвика</a:t>
            </a:r>
            <a:r>
              <a:rPr lang="ru-RU" dirty="0"/>
              <a:t>, Б. </a:t>
            </a:r>
            <a:r>
              <a:rPr lang="ru-RU" dirty="0" err="1"/>
              <a:t>Таррента</a:t>
            </a:r>
            <a:r>
              <a:rPr lang="ru-RU" dirty="0"/>
              <a:t>, Э. Харриса, Д. </a:t>
            </a:r>
            <a:r>
              <a:rPr lang="ru-RU" dirty="0" err="1"/>
              <a:t>Клиболда</a:t>
            </a:r>
            <a:r>
              <a:rPr lang="ru-RU" dirty="0"/>
              <a:t>, Д. </a:t>
            </a:r>
            <a:r>
              <a:rPr lang="ru-RU" dirty="0" err="1"/>
              <a:t>Руфа</a:t>
            </a:r>
            <a:r>
              <a:rPr lang="ru-RU" dirty="0"/>
              <a:t>, а также прямые и косвенные угрозы совершения </a:t>
            </a:r>
            <a:r>
              <a:rPr lang="ru-RU" dirty="0" err="1"/>
              <a:t>скулшутинга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584488" y="7794104"/>
            <a:ext cx="7416824" cy="49259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Видеоматериалы: </a:t>
            </a:r>
            <a:r>
              <a:rPr lang="ru-RU" dirty="0"/>
              <a:t>видеосюжеты реальных сцен </a:t>
            </a:r>
            <a:r>
              <a:rPr lang="ru-RU" dirty="0" err="1"/>
              <a:t>скулшутинга</a:t>
            </a:r>
            <a:r>
              <a:rPr lang="ru-RU" dirty="0"/>
              <a:t>; фильмы, популяризирующие </a:t>
            </a:r>
            <a:r>
              <a:rPr lang="ru-RU" dirty="0" err="1"/>
              <a:t>скулшутинг</a:t>
            </a:r>
            <a:r>
              <a:rPr lang="ru-RU" dirty="0"/>
              <a:t> – «Слон», «Боулинг для </a:t>
            </a:r>
            <a:r>
              <a:rPr lang="ru-RU" dirty="0" err="1"/>
              <a:t>Колумбины</a:t>
            </a:r>
            <a:r>
              <a:rPr lang="ru-RU" dirty="0"/>
              <a:t>», «Класс».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0" y="9713846"/>
            <a:ext cx="5616624" cy="398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19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016" y="774700"/>
            <a:ext cx="18794088" cy="17272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6700" b="1" dirty="0">
                <a:solidFill>
                  <a:srgbClr val="7030A0"/>
                </a:solidFill>
              </a:rPr>
              <a:t>Виртуальная жизнь подростка</a:t>
            </a:r>
            <a:r>
              <a:rPr lang="ru-RU" sz="8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8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703168" y="2681535"/>
            <a:ext cx="8136904" cy="7730529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Виртуальные увлечения</a:t>
            </a:r>
            <a:r>
              <a:rPr lang="ru-RU" sz="4400" dirty="0"/>
              <a:t>: </a:t>
            </a:r>
            <a:endParaRPr lang="ru-RU" sz="4400" dirty="0" smtClean="0"/>
          </a:p>
          <a:p>
            <a:r>
              <a:rPr lang="ru-RU" sz="4400" dirty="0" smtClean="0"/>
              <a:t>участие </a:t>
            </a:r>
            <a:r>
              <a:rPr lang="ru-RU" sz="4400" dirty="0"/>
              <a:t>в </a:t>
            </a:r>
            <a:r>
              <a:rPr lang="ru-RU" sz="4400" dirty="0" err="1"/>
              <a:t>форумных</a:t>
            </a:r>
            <a:r>
              <a:rPr lang="ru-RU" sz="4400" dirty="0"/>
              <a:t> играх (проигрывание сцен подготовки к </a:t>
            </a:r>
            <a:r>
              <a:rPr lang="ru-RU" sz="4400" dirty="0" err="1"/>
              <a:t>скулшутингу</a:t>
            </a:r>
            <a:r>
              <a:rPr lang="ru-RU" sz="4400" dirty="0"/>
              <a:t>, в том числе по мотивам «</a:t>
            </a:r>
            <a:r>
              <a:rPr lang="ru-RU" sz="4400" dirty="0" err="1"/>
              <a:t>колумбайна</a:t>
            </a:r>
            <a:r>
              <a:rPr lang="ru-RU" sz="4400" dirty="0"/>
              <a:t>»); рисование «героев» </a:t>
            </a:r>
            <a:r>
              <a:rPr lang="ru-RU" sz="4400" dirty="0" err="1"/>
              <a:t>скулшутинга</a:t>
            </a:r>
            <a:r>
              <a:rPr lang="ru-RU" sz="4400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248" y="2681536"/>
            <a:ext cx="6188570" cy="773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83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776" y="1169368"/>
            <a:ext cx="21945600" cy="1727200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  <a:t>Основные признаки того, что подросток начинает подпадать под влияние экстремистской идеологии: </a:t>
            </a:r>
            <a:b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его </a:t>
            </a:r>
            <a:r>
              <a:rPr lang="ru-RU" dirty="0"/>
              <a:t>манера поведения становится значительно более резкой и грубой, </a:t>
            </a:r>
            <a:endParaRPr lang="ru-RU" dirty="0" smtClean="0"/>
          </a:p>
          <a:p>
            <a:r>
              <a:rPr lang="ru-RU" dirty="0" smtClean="0"/>
              <a:t>прогрессирует </a:t>
            </a:r>
            <a:r>
              <a:rPr lang="ru-RU" dirty="0"/>
              <a:t>ненормативная либо жаргонная лексика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резко изменяется стиль одежды и внешнего вида, </a:t>
            </a:r>
            <a:r>
              <a:rPr lang="ru-RU" dirty="0" smtClean="0"/>
              <a:t>соответствуя </a:t>
            </a:r>
            <a:r>
              <a:rPr lang="ru-RU" dirty="0"/>
              <a:t>правилам определенной субкультуры;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компьютере оказывается много сохраненных ссылок или файлов с текстами, роликами или изображениями </a:t>
            </a:r>
            <a:r>
              <a:rPr lang="ru-RU" dirty="0" err="1"/>
              <a:t>экстремистко</a:t>
            </a:r>
            <a:r>
              <a:rPr lang="ru-RU" dirty="0"/>
              <a:t>-политического или социально-экстремального содержания</a:t>
            </a:r>
            <a:r>
              <a:rPr lang="ru-RU" dirty="0" smtClean="0"/>
              <a:t>;</a:t>
            </a:r>
          </a:p>
          <a:p>
            <a:r>
              <a:rPr lang="ru-RU" dirty="0"/>
              <a:t>в доме появляется непонятная и нетипичная символика или атрибутика (как вариант – нацистская символика), предметы, могущие быть использованы как </a:t>
            </a:r>
            <a:r>
              <a:rPr lang="ru-RU" dirty="0" smtClean="0"/>
              <a:t>оружие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1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097360"/>
            <a:ext cx="21945600" cy="1404540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rgbClr val="7030A0"/>
                </a:solidFill>
              </a:rPr>
              <a:t>Что делать родителю, если у подростка имеются признаки увлечения деструктивной  идеологией?</a:t>
            </a:r>
            <a:br>
              <a:rPr lang="ru-RU" sz="6000" dirty="0">
                <a:solidFill>
                  <a:srgbClr val="7030A0"/>
                </a:solidFill>
              </a:rPr>
            </a:b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438400" y="3257600"/>
            <a:ext cx="20726400" cy="8782000"/>
          </a:xfrm>
        </p:spPr>
        <p:txBody>
          <a:bodyPr>
            <a:normAutofit/>
          </a:bodyPr>
          <a:lstStyle/>
          <a:p>
            <a:r>
              <a:rPr lang="ru-RU" sz="4800" dirty="0"/>
              <a:t>В любой непонятной ситуации, прежде  чем действовать, успокойтесь и проанализируйте, что происходит с подростком  и каковы </a:t>
            </a:r>
            <a:r>
              <a:rPr lang="ru-RU" sz="4800" dirty="0" smtClean="0"/>
              <a:t>причины</a:t>
            </a:r>
          </a:p>
          <a:p>
            <a:r>
              <a:rPr lang="ru-RU" sz="4800" dirty="0" smtClean="0"/>
              <a:t>Попытайтесь </a:t>
            </a:r>
            <a:r>
              <a:rPr lang="ru-RU" sz="4800" dirty="0"/>
              <a:t>выяснить причину экстремистского настроения, аккуратно обсудите, зачем ему это нужно</a:t>
            </a:r>
          </a:p>
          <a:p>
            <a:r>
              <a:rPr lang="ru-RU" sz="4800" dirty="0"/>
              <a:t>Не осуждайте категорически увлечение подростка</a:t>
            </a:r>
            <a:r>
              <a:rPr lang="ru-RU" sz="4800" dirty="0" smtClean="0"/>
              <a:t>.</a:t>
            </a:r>
          </a:p>
          <a:p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</a:rPr>
              <a:t>Начните «контрпропаганду». </a:t>
            </a:r>
            <a:endParaRPr lang="ru-RU" sz="4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4800" dirty="0"/>
          </a:p>
          <a:p>
            <a:pPr marL="0" indent="0" algn="ctr">
              <a:buNone/>
            </a:pPr>
            <a:r>
              <a:rPr lang="ru-RU" sz="4800" dirty="0" smtClean="0"/>
              <a:t>Паника </a:t>
            </a:r>
            <a:r>
              <a:rPr lang="ru-RU" sz="4800" dirty="0"/>
              <a:t>или чрезмерная эмоциональность в данном случае </a:t>
            </a: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недопустимы</a:t>
            </a:r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  <a:p>
            <a:pPr marL="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8299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224" y="1529408"/>
            <a:ext cx="21945600" cy="1007120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7030A0"/>
                </a:solidFill>
              </a:rPr>
              <a:t>В случае выявления признаков потенциального "</a:t>
            </a:r>
            <a:r>
              <a:rPr lang="ru-RU" sz="6000" dirty="0" err="1">
                <a:solidFill>
                  <a:srgbClr val="7030A0"/>
                </a:solidFill>
              </a:rPr>
              <a:t>скулшутера</a:t>
            </a:r>
            <a:r>
              <a:rPr lang="ru-RU" sz="6000" dirty="0"/>
              <a:t>"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438400" y="2895600"/>
            <a:ext cx="20726400" cy="1658144"/>
          </a:xfrm>
        </p:spPr>
        <p:txBody>
          <a:bodyPr>
            <a:normAutofit fontScale="32500" lnSpcReduction="20000"/>
          </a:bodyPr>
          <a:lstStyle/>
          <a:p>
            <a:r>
              <a:rPr lang="ru-RU" sz="18500" b="1" dirty="0">
                <a:solidFill>
                  <a:srgbClr val="7030A0"/>
                </a:solidFill>
              </a:rPr>
              <a:t>Поставить в известность школьного психолога, а также администрацию учебного заведения</a:t>
            </a:r>
            <a:r>
              <a:rPr lang="ru-RU" sz="18500" b="1" dirty="0" smtClean="0">
                <a:solidFill>
                  <a:srgbClr val="7030A0"/>
                </a:solidFill>
              </a:rPr>
              <a:t>.</a:t>
            </a:r>
          </a:p>
          <a:p>
            <a:endParaRPr lang="ru-RU" sz="6000" b="1" dirty="0" smtClean="0"/>
          </a:p>
          <a:p>
            <a:endParaRPr lang="ru-RU" sz="6000" b="1" dirty="0" smtClean="0"/>
          </a:p>
          <a:p>
            <a:endParaRPr lang="ru-RU" sz="17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76936" y="10419973"/>
            <a:ext cx="11377264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2888" y="4913784"/>
            <a:ext cx="9001000" cy="518449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Оценить степень риска выраженности угроз</a:t>
            </a:r>
            <a:r>
              <a:rPr lang="ru-RU" dirty="0">
                <a:solidFill>
                  <a:srgbClr val="7030A0"/>
                </a:solidFill>
              </a:rPr>
              <a:t>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dirty="0" smtClean="0"/>
              <a:t>интерес </a:t>
            </a:r>
            <a:r>
              <a:rPr lang="ru-RU" dirty="0"/>
              <a:t>к теме </a:t>
            </a:r>
            <a:r>
              <a:rPr lang="ru-RU" dirty="0" err="1"/>
              <a:t>скулшутинга</a:t>
            </a:r>
            <a:r>
              <a:rPr lang="ru-RU" dirty="0"/>
              <a:t>;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dirty="0" smtClean="0"/>
              <a:t>солидаризация </a:t>
            </a:r>
            <a:r>
              <a:rPr lang="ru-RU" dirty="0"/>
              <a:t>с идеями </a:t>
            </a:r>
            <a:r>
              <a:rPr lang="ru-RU" dirty="0" err="1"/>
              <a:t>скулштутинга</a:t>
            </a:r>
            <a:r>
              <a:rPr lang="ru-RU" dirty="0"/>
              <a:t>;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dirty="0" smtClean="0"/>
              <a:t>подготовка </a:t>
            </a:r>
            <a:r>
              <a:rPr lang="ru-RU" dirty="0"/>
              <a:t>к совершению </a:t>
            </a:r>
            <a:r>
              <a:rPr lang="ru-RU" dirty="0" err="1"/>
              <a:t>скулшутинга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872520" y="5417840"/>
            <a:ext cx="5976664" cy="2498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68063" y="4913784"/>
            <a:ext cx="9768057" cy="57800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В зависимости от этого выбрать алгоритм работы: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dirty="0" smtClean="0"/>
              <a:t>наблюдение</a:t>
            </a:r>
            <a:endParaRPr lang="ru-R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dirty="0" smtClean="0"/>
              <a:t>срочное </a:t>
            </a:r>
            <a:r>
              <a:rPr lang="ru-RU" dirty="0"/>
              <a:t>оповещение социальных служб (психологические, психиатрические центры</a:t>
            </a:r>
            <a:r>
              <a:rPr lang="ru-RU" dirty="0" smtClean="0"/>
              <a:t>)</a:t>
            </a:r>
            <a:endParaRPr lang="ru-R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dirty="0" smtClean="0"/>
              <a:t>срочное </a:t>
            </a:r>
            <a:r>
              <a:rPr lang="ru-RU" dirty="0"/>
              <a:t>оповещение правоохранительных </a:t>
            </a:r>
            <a:r>
              <a:rPr lang="ru-RU" dirty="0" smtClean="0"/>
              <a:t>органов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1543928" y="6775140"/>
            <a:ext cx="864096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>
            <a:off x="11543928" y="7916416"/>
            <a:ext cx="864096" cy="4127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15792400" y="-2287016"/>
            <a:ext cx="72008" cy="21602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>
            <a:off x="11543928" y="9738320"/>
            <a:ext cx="9144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76951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601416"/>
            <a:ext cx="21945600" cy="1440160"/>
          </a:xfrm>
        </p:spPr>
        <p:txBody>
          <a:bodyPr>
            <a:normAutofit/>
          </a:bodyPr>
          <a:lstStyle/>
          <a:p>
            <a:r>
              <a:rPr lang="ru-RU" sz="6600" dirty="0"/>
              <a:t>Кто виноват?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altLang="ru-RU" sz="5400" b="1" dirty="0">
                <a:solidFill>
                  <a:schemeClr val="accent5">
                    <a:lumMod val="75000"/>
                  </a:schemeClr>
                </a:solidFill>
              </a:rPr>
              <a:t>"Вдруг" ничего не случается! </a:t>
            </a:r>
          </a:p>
          <a:p>
            <a:pPr algn="ctr">
              <a:buNone/>
            </a:pPr>
            <a:r>
              <a:rPr lang="ru-RU" altLang="ru-RU" sz="5400" b="1" dirty="0">
                <a:solidFill>
                  <a:schemeClr val="accent5">
                    <a:lumMod val="75000"/>
                  </a:schemeClr>
                </a:solidFill>
              </a:rPr>
              <a:t>И это главное, что нужно понять</a:t>
            </a:r>
            <a:r>
              <a:rPr lang="ru-RU" altLang="ru-RU" sz="5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ctr">
              <a:buNone/>
            </a:pPr>
            <a:endParaRPr lang="ru-RU" altLang="ru-RU" sz="5400" b="1" dirty="0"/>
          </a:p>
          <a:p>
            <a:pPr algn="ctr">
              <a:lnSpc>
                <a:spcPct val="150000"/>
              </a:lnSpc>
              <a:buNone/>
            </a:pPr>
            <a:r>
              <a:rPr lang="ru-RU" altLang="ru-RU" sz="4800" dirty="0"/>
              <a:t>И, скорее всего, если поведение </a:t>
            </a:r>
            <a:r>
              <a:rPr lang="ru-RU" altLang="ru-RU" sz="4800" dirty="0" smtClean="0"/>
              <a:t>сына </a:t>
            </a:r>
            <a:r>
              <a:rPr lang="ru-RU" altLang="ru-RU" sz="4800" dirty="0"/>
              <a:t>или дочери вас сильно огорчает, следует пересмотреть стиль собственного воспитания. Вероятно, вы упустили какой-то важный момент. Не заметили, когда ваш авторитет, ласка, строгость или просто внимание остро требовались ребенку...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1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792" y="1313384"/>
            <a:ext cx="21945600" cy="17272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Несколько простых правил, которые помогут существенно снизить риск попадания вашего ребенка под влияние пропаганды экстремистов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Если подросток закрыл для вас доступ на свою личную страницу в социальных сетях либо </a:t>
            </a:r>
            <a:r>
              <a:rPr lang="ru-RU" dirty="0" smtClean="0"/>
              <a:t>его </a:t>
            </a:r>
            <a:r>
              <a:rPr lang="ru-RU" dirty="0"/>
              <a:t>страница подозрительно идеальна (нет активности, очень ограниченный круг друзей, среди которых преимущественно родственники и педагоги) – это повод обратить на него внимание, понаблюдать, наладить контакт.</a:t>
            </a:r>
          </a:p>
          <a:p>
            <a:r>
              <a:rPr lang="ru-RU" dirty="0"/>
              <a:t>Не стоит требовать от подростка объяснений и немедленного изменения поведения, а также удаления в социальных сетях всего того, что кажется для вас подозрительным и неправильным.</a:t>
            </a:r>
          </a:p>
          <a:p>
            <a:r>
              <a:rPr lang="ru-RU" dirty="0"/>
              <a:t>Если вы не будете разговаривать со своими детьми, не будете интересоваться их жизнью и увлечениями, они найдут того, кто их выслушает, поддержит и </a:t>
            </a:r>
            <a:r>
              <a:rPr lang="ru-RU" dirty="0" smtClean="0"/>
              <a:t>подскажет, </a:t>
            </a:r>
            <a:r>
              <a:rPr lang="ru-RU" dirty="0"/>
              <a:t>но , к сожалению, в роли друга может выступить манипулятор.</a:t>
            </a:r>
          </a:p>
          <a:p>
            <a:r>
              <a:rPr lang="ru-RU" dirty="0"/>
              <a:t>Наши дети нередко копируют модель поведения своих родителей (и иных близких людей), поэтому нельзя допускать в их присутствии агрессивных высказываний в отношении той или иной социальной ситуации.</a:t>
            </a:r>
          </a:p>
          <a:p>
            <a:r>
              <a:rPr lang="ru-RU" dirty="0"/>
              <a:t> Для </a:t>
            </a:r>
            <a:r>
              <a:rPr lang="ru-RU" dirty="0" smtClean="0"/>
              <a:t>того, чтобы </a:t>
            </a:r>
            <a:r>
              <a:rPr lang="ru-RU" dirty="0"/>
              <a:t>обезопасить своего ребенка от вовлечения в различные деструктивные сообщества, разговаривайте с ними, учите думать конструктивно и логически.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54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fs.znanio.ru/d5af0e/63/5f/787be3968a107bcad8a7670a91d5f542d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88" y="305272"/>
            <a:ext cx="18218024" cy="13105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97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29408"/>
            <a:ext cx="21945600" cy="2376264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2">
                    <a:lumMod val="75000"/>
                  </a:schemeClr>
                </a:solidFill>
              </a:rPr>
              <a:t>Несколько простых правил, </a:t>
            </a:r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</a:rPr>
              <a:t>которые </a:t>
            </a:r>
            <a:r>
              <a:rPr lang="ru-RU" sz="5400" dirty="0">
                <a:solidFill>
                  <a:schemeClr val="accent2">
                    <a:lumMod val="75000"/>
                  </a:schemeClr>
                </a:solidFill>
              </a:rPr>
              <a:t>помогут существенно снизить риск попадания вашего ребенка под влияние пропаганды экстремистов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839072" y="4337720"/>
            <a:ext cx="17209912" cy="669376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/>
          </a:p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Разговаривайте с ребенком; </a:t>
            </a:r>
          </a:p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Обеспечьте досуг ребенка; </a:t>
            </a:r>
          </a:p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Контролируйте информацию, которую получает ребенок .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602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" b="5583"/>
          <a:stretch>
            <a:fillRect/>
          </a:stretch>
        </p:blipFill>
        <p:spPr bwMode="auto">
          <a:xfrm>
            <a:off x="2038872" y="737320"/>
            <a:ext cx="21170352" cy="1188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375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</a:rPr>
              <a:t>Физиологические 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предпосылки подростковых трудностей. </a:t>
            </a:r>
            <a:b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3623048" y="4913784"/>
            <a:ext cx="288032" cy="7200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1930056" y="2466940"/>
            <a:ext cx="6580636" cy="4257576"/>
          </a:xfrm>
          <a:prstGeom prst="rightArrowCallout">
            <a:avLst>
              <a:gd name="adj1" fmla="val 25000"/>
              <a:gd name="adj2" fmla="val 26726"/>
              <a:gd name="adj3" fmla="val 25000"/>
              <a:gd name="adj4" fmla="val 75000"/>
            </a:avLst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Это: </a:t>
            </a:r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быстрый 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рост тела, </a:t>
            </a: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изменение 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пропорций</a:t>
            </a:r>
            <a:endParaRPr kumimoji="0" lang="ru-RU" sz="5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8949904" y="2174766"/>
            <a:ext cx="14041560" cy="2811026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Самосознание «не успевает» за происходящими изменениями, растет тревожность, подросток «не узнает себя» − может развиться </a:t>
            </a:r>
            <a:r>
              <a:rPr lang="ru-RU" sz="4400" dirty="0" err="1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дисморфофобия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(боязнь уродства, неприятие своей внешности). 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8949904" y="5993904"/>
            <a:ext cx="14041560" cy="1456809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Быстрый рост приводит также к дисбалансу в организме и неустойчивости нервной системы.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80" y="8136380"/>
            <a:ext cx="9289032" cy="531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4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313384"/>
            <a:ext cx="21945600" cy="1188516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остаётся?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altLang="ru-RU" dirty="0"/>
              <a:t>Да, подросшие дети - не подарки. Очень сложно порой вести себя с ними сдержанно и спокойно. Но важно помнить мудрые слова: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"И это пройдет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</a:rPr>
              <a:t>".</a:t>
            </a:r>
          </a:p>
          <a:p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dirty="0"/>
              <a:t>Возьмите за правило, ложась спать, анализировать прожитый день. Мысленно отмечайте ошибки в общении с подростком, старайтесь спрогнозировать его поведение. </a:t>
            </a:r>
          </a:p>
          <a:p>
            <a:r>
              <a:rPr lang="ru-RU" altLang="ru-RU" dirty="0"/>
              <a:t>Такая предсказуемость поможет спокойному и доброжелательному общению. Тогда, став действительно взрослым человеком, он не потеряет уверенности в том, что лучшие друзья - это родители. Ведь именно они в трудную минуту поддержали, смогли понять и принять.</a:t>
            </a:r>
          </a:p>
          <a:p>
            <a:pPr algn="ctr">
              <a:buNone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Наградой вам будут доверие, уважение и любовь.</a:t>
            </a:r>
          </a:p>
          <a:p>
            <a:pPr algn="ctr">
              <a:buNone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 А это так важно…</a:t>
            </a:r>
          </a:p>
          <a:p>
            <a:pPr algn="ctr">
              <a:buNone/>
            </a:pPr>
            <a:endParaRPr lang="ru-RU" alt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1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4776" y="2151327"/>
            <a:ext cx="21818424" cy="1003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000" dirty="0">
                <a:latin typeface="Cambria" panose="02040503050406030204" pitchFamily="18" charset="0"/>
                <a:cs typeface="Times New Roman" panose="02020603050405020304" pitchFamily="18" charset="0"/>
              </a:rPr>
              <a:t>Попробуйте отложить ваши </a:t>
            </a:r>
            <a:r>
              <a:rPr lang="ru-RU" sz="6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дела,</a:t>
            </a:r>
            <a:endParaRPr lang="ru-RU" sz="6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6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ваши гаджеты. </a:t>
            </a:r>
            <a:r>
              <a:rPr lang="ru-RU" sz="6000" dirty="0">
                <a:latin typeface="Cambria" panose="02040503050406030204" pitchFamily="18" charset="0"/>
                <a:cs typeface="Times New Roman" panose="02020603050405020304" pitchFamily="18" charset="0"/>
              </a:rPr>
              <a:t>Сядьте </a:t>
            </a:r>
            <a:r>
              <a:rPr lang="ru-RU" sz="6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с </a:t>
            </a:r>
            <a:r>
              <a:rPr lang="ru-RU" sz="6000" dirty="0">
                <a:latin typeface="Cambria" panose="02040503050406030204" pitchFamily="18" charset="0"/>
                <a:cs typeface="Times New Roman" panose="02020603050405020304" pitchFamily="18" charset="0"/>
              </a:rPr>
              <a:t>ребенком, </a:t>
            </a:r>
            <a:endParaRPr lang="ru-RU" sz="60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6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пообщайтесь </a:t>
            </a:r>
            <a:r>
              <a:rPr lang="ru-RU" sz="6000" dirty="0">
                <a:latin typeface="Cambria" panose="02040503050406030204" pitchFamily="18" charset="0"/>
                <a:cs typeface="Times New Roman" panose="02020603050405020304" pitchFamily="18" charset="0"/>
              </a:rPr>
              <a:t>с ним.</a:t>
            </a:r>
          </a:p>
          <a:p>
            <a:pPr>
              <a:defRPr/>
            </a:pPr>
            <a:r>
              <a:rPr lang="ru-RU" sz="6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Объясните ему, что сильным</a:t>
            </a:r>
          </a:p>
          <a:p>
            <a:pPr>
              <a:defRPr/>
            </a:pPr>
            <a:r>
              <a:rPr lang="ru-RU" sz="6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может  быть только добрый</a:t>
            </a:r>
          </a:p>
          <a:p>
            <a:pPr algn="ctr">
              <a:defRPr/>
            </a:pPr>
            <a:r>
              <a:rPr lang="ru-RU" sz="6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sz="6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главное — </a:t>
            </a:r>
          </a:p>
          <a:p>
            <a:pPr algn="ctr">
              <a:defRPr/>
            </a:pPr>
            <a:r>
              <a:rPr lang="ru-RU" sz="6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не теряйте с детьми доверительных отношений. </a:t>
            </a:r>
          </a:p>
          <a:p>
            <a:pPr algn="ctr">
              <a:defRPr/>
            </a:pPr>
            <a:r>
              <a:rPr lang="ru-RU" sz="6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Разделяйте их интересы.</a:t>
            </a:r>
          </a:p>
          <a:p>
            <a:pPr algn="ctr">
              <a:defRPr/>
            </a:pPr>
            <a:r>
              <a:rPr lang="ru-RU" sz="6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ru-RU" sz="6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Любовь — лучший оберег и защита!</a:t>
            </a:r>
          </a:p>
        </p:txBody>
      </p:sp>
      <p:pic>
        <p:nvPicPr>
          <p:cNvPr id="6" name="Picture 15" descr="\\MICROSOF-05BCCC\User (D)\Семейная\Ирина\Анимашки\13 (1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336" y="0"/>
            <a:ext cx="9167664" cy="721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1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219200" y="2033464"/>
            <a:ext cx="21945600" cy="10009112"/>
          </a:xfrm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endParaRPr lang="ru-RU" altLang="ru-RU" sz="7800" dirty="0" smtClean="0"/>
          </a:p>
          <a:p>
            <a:endParaRPr lang="ru-RU" altLang="ru-RU" sz="7800" dirty="0"/>
          </a:p>
          <a:p>
            <a:r>
              <a:rPr lang="ru-RU" altLang="ru-RU" sz="7800" dirty="0" smtClean="0"/>
              <a:t>Если </a:t>
            </a:r>
            <a:r>
              <a:rPr lang="ru-RU" altLang="ru-RU" sz="7800" dirty="0"/>
              <a:t>вы чувствуете, что с ребенком творится что-то неладное, </a:t>
            </a:r>
            <a:r>
              <a:rPr lang="ru-RU" altLang="ru-RU" sz="7800" b="1" dirty="0">
                <a:solidFill>
                  <a:schemeClr val="accent5">
                    <a:lumMod val="75000"/>
                  </a:schemeClr>
                </a:solidFill>
              </a:rPr>
              <a:t>будьте бдительны!</a:t>
            </a:r>
          </a:p>
          <a:p>
            <a:endParaRPr lang="ru-RU" altLang="ru-RU" sz="7800" dirty="0"/>
          </a:p>
          <a:p>
            <a:r>
              <a:rPr lang="ru-RU" altLang="ru-RU" sz="7800" dirty="0"/>
              <a:t> Как можно быстрее попытайтесь разобраться с состоянием подростка, ведь речь может идти о его здоровье и даже жизни.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640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54763" y="1817440"/>
            <a:ext cx="22494080" cy="11019629"/>
          </a:xfrm>
        </p:spPr>
        <p:txBody>
          <a:bodyPr>
            <a:normAutofit/>
          </a:bodyPr>
          <a:lstStyle/>
          <a:p>
            <a:pPr algn="ctr" fontAlgn="base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7200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Телефон </a:t>
            </a:r>
            <a:r>
              <a:rPr lang="ru-RU" sz="72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школьного психолога </a:t>
            </a:r>
            <a:endParaRPr lang="ru-RU" sz="7200" b="1" i="1" dirty="0" smtClean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sz="7200" dirty="0">
                <a:latin typeface="+mn-lt"/>
                <a:cs typeface="Times New Roman" panose="02020603050405020304" pitchFamily="18" charset="0"/>
              </a:rPr>
              <a:t>                           </a:t>
            </a:r>
            <a:r>
              <a:rPr lang="ru-RU" sz="7200" dirty="0" smtClean="0"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7200" dirty="0">
                <a:latin typeface="+mn-lt"/>
                <a:cs typeface="Times New Roman" panose="02020603050405020304" pitchFamily="18" charset="0"/>
              </a:rPr>
              <a:t>(8464) </a:t>
            </a:r>
            <a:r>
              <a:rPr lang="ru-RU" sz="7200" b="1" dirty="0">
                <a:latin typeface="+mn-lt"/>
                <a:cs typeface="Times New Roman" panose="02020603050405020304" pitchFamily="18" charset="0"/>
              </a:rPr>
              <a:t>98-62-15 </a:t>
            </a:r>
          </a:p>
          <a:p>
            <a:pPr marL="0" indent="0" algn="ctr" fontAlgn="base">
              <a:buNone/>
            </a:pPr>
            <a:endParaRPr lang="ru-RU" b="1" dirty="0" smtClean="0">
              <a:latin typeface="+mn-lt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endParaRPr lang="ru-RU" b="1" dirty="0" smtClean="0">
              <a:latin typeface="+mn-lt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endParaRPr lang="ru-RU" b="1" dirty="0" smtClean="0">
              <a:latin typeface="+mn-lt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6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Контактный </a:t>
            </a:r>
            <a:r>
              <a:rPr lang="ru-RU" altLang="ru-RU" sz="6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телефон для тех, кто оказался </a:t>
            </a:r>
            <a:r>
              <a:rPr lang="ru-RU" altLang="ru-RU" sz="6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 </a:t>
            </a:r>
            <a:r>
              <a:rPr lang="ru-RU" altLang="ru-RU" sz="6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сложной жизненной ситуации</a:t>
            </a:r>
            <a:r>
              <a:rPr lang="ru-RU" altLang="ru-RU" sz="6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  <a:defRPr/>
            </a:pPr>
            <a:r>
              <a:rPr lang="ru-RU" altLang="ru-RU" sz="86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8600" b="1" dirty="0">
                <a:latin typeface="+mn-lt"/>
                <a:cs typeface="Times New Roman" panose="02020603050405020304" pitchFamily="18" charset="0"/>
              </a:rPr>
              <a:t>8- 800- 2000- 122</a:t>
            </a:r>
            <a:endParaRPr lang="ru-RU" altLang="ru-RU" sz="8600" dirty="0">
              <a:latin typeface="+mn-lt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altLang="ru-RU" sz="6000" dirty="0" smtClean="0">
                <a:latin typeface="+mn-lt"/>
                <a:cs typeface="Times New Roman" panose="02020603050405020304" pitchFamily="18" charset="0"/>
              </a:rPr>
              <a:t>Бесплатный, анонимный </a:t>
            </a:r>
            <a:r>
              <a:rPr lang="ru-RU" altLang="ru-RU" sz="6000" dirty="0">
                <a:latin typeface="+mn-lt"/>
                <a:cs typeface="Times New Roman" panose="02020603050405020304" pitchFamily="18" charset="0"/>
              </a:rPr>
              <a:t>телефон доверия для детей, </a:t>
            </a:r>
            <a:endParaRPr lang="ru-RU" altLang="ru-RU" sz="6000" dirty="0" smtClean="0">
              <a:latin typeface="+mn-lt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altLang="ru-RU" sz="6000" dirty="0" smtClean="0">
                <a:latin typeface="+mn-lt"/>
                <a:cs typeface="Times New Roman" panose="02020603050405020304" pitchFamily="18" charset="0"/>
              </a:rPr>
              <a:t>подростков </a:t>
            </a:r>
            <a:r>
              <a:rPr lang="ru-RU" altLang="ru-RU" sz="6000" dirty="0">
                <a:latin typeface="+mn-lt"/>
                <a:cs typeface="Times New Roman" panose="02020603050405020304" pitchFamily="18" charset="0"/>
              </a:rPr>
              <a:t>и их родителей</a:t>
            </a:r>
          </a:p>
          <a:p>
            <a:pPr marL="0" indent="0" fontAlgn="base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6" y="233264"/>
            <a:ext cx="6840759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5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892" y="521296"/>
            <a:ext cx="22209021" cy="2232248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  <a:cs typeface="Times New Roman" panose="02020603050405020304" pitchFamily="18" charset="0"/>
              </a:rPr>
              <a:t>Также можно обратиться за психологической помощью:</a:t>
            </a:r>
            <a:br>
              <a:rPr lang="ru-RU" sz="6600" b="1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50840" y="4049688"/>
            <a:ext cx="22346483" cy="85689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800" dirty="0"/>
              <a:t> </a:t>
            </a:r>
            <a:r>
              <a:rPr lang="ru-RU" sz="4800" dirty="0" smtClean="0"/>
              <a:t>           </a:t>
            </a:r>
            <a:r>
              <a:rPr lang="ru-RU" sz="5700" dirty="0" smtClean="0"/>
              <a:t>Центр </a:t>
            </a:r>
            <a:r>
              <a:rPr lang="ru-RU" sz="5700" dirty="0"/>
              <a:t>социальной помощи семье и детям Семья</a:t>
            </a:r>
            <a:endParaRPr lang="ru-RU" sz="5700" b="1" dirty="0"/>
          </a:p>
          <a:p>
            <a:pPr marL="0" indent="0" algn="ctr">
              <a:buNone/>
            </a:pPr>
            <a:r>
              <a:rPr lang="ru-RU" sz="5700" dirty="0"/>
              <a:t>  ул. Декабристов, 191</a:t>
            </a:r>
            <a:br>
              <a:rPr lang="ru-RU" sz="5700" dirty="0"/>
            </a:br>
            <a:r>
              <a:rPr lang="ru-RU" i="1" dirty="0" smtClean="0">
                <a:cs typeface="Times New Roman" panose="02020603050405020304" pitchFamily="18" charset="0"/>
              </a:rPr>
              <a:t>Контакты: </a:t>
            </a:r>
            <a:r>
              <a:rPr lang="ru-RU" sz="7600" dirty="0"/>
              <a:t> (8464) </a:t>
            </a:r>
            <a:r>
              <a:rPr lang="ru-RU" sz="7600" b="1" dirty="0"/>
              <a:t>99-63-11</a:t>
            </a:r>
            <a:r>
              <a:rPr lang="ru-RU" sz="7600" dirty="0"/>
              <a:t>, (8464) </a:t>
            </a:r>
            <a:r>
              <a:rPr lang="ru-RU" sz="7600" b="1" dirty="0"/>
              <a:t>99-63-21</a:t>
            </a:r>
          </a:p>
          <a:p>
            <a:pPr marL="0" indent="0" algn="ctr">
              <a:buNone/>
            </a:pPr>
            <a:r>
              <a:rPr lang="ru-RU" sz="4800" b="1" dirty="0"/>
              <a:t>(Психологическая служба, семейное консультирование,</a:t>
            </a:r>
          </a:p>
          <a:p>
            <a:pPr marL="0" indent="0" algn="ctr">
              <a:buNone/>
            </a:pPr>
            <a:r>
              <a:rPr lang="ru-RU" sz="4800" b="1" dirty="0"/>
              <a:t> социальная помощь)</a:t>
            </a:r>
          </a:p>
          <a:p>
            <a:pPr marL="0" indent="0" algn="ctr">
              <a:buNone/>
            </a:pPr>
            <a:endParaRPr lang="ru-RU" sz="4800" b="1" dirty="0"/>
          </a:p>
          <a:p>
            <a:pPr marL="0" indent="0" algn="ctr">
              <a:buNone/>
            </a:pPr>
            <a:endParaRPr lang="ru-RU" sz="4800" b="1" dirty="0"/>
          </a:p>
          <a:p>
            <a:pPr marL="0" indent="0" algn="ctr" fontAlgn="base">
              <a:buNone/>
            </a:pPr>
            <a:r>
              <a:rPr lang="ru-RU" sz="5700" dirty="0">
                <a:cs typeface="Times New Roman" panose="02020603050405020304" pitchFamily="18" charset="0"/>
              </a:rPr>
              <a:t>ГБУ ЦППМСП «Центр социально-трудовой адаптации и профориентации»     г. Сызрань, ул. Киевская, д. 5</a:t>
            </a:r>
          </a:p>
          <a:p>
            <a:pPr marL="0" indent="0" algn="ctr" fontAlgn="base">
              <a:buNone/>
            </a:pPr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cs typeface="Times New Roman" panose="02020603050405020304" pitchFamily="18" charset="0"/>
              </a:rPr>
              <a:t>Контакты</a:t>
            </a:r>
            <a:r>
              <a:rPr lang="ru-RU" dirty="0" smtClean="0">
                <a:cs typeface="Times New Roman" panose="02020603050405020304" pitchFamily="18" charset="0"/>
              </a:rPr>
              <a:t>: </a:t>
            </a:r>
            <a:r>
              <a:rPr lang="ru-RU" sz="7600" dirty="0">
                <a:cs typeface="Times New Roman" panose="02020603050405020304" pitchFamily="18" charset="0"/>
              </a:rPr>
              <a:t>(8464) </a:t>
            </a:r>
            <a:r>
              <a:rPr lang="ru-RU" sz="7600" b="1" dirty="0">
                <a:cs typeface="Times New Roman" panose="02020603050405020304" pitchFamily="18" charset="0"/>
              </a:rPr>
              <a:t>99-92-62</a:t>
            </a:r>
            <a:r>
              <a:rPr lang="ru-RU" sz="7600" dirty="0">
                <a:cs typeface="Times New Roman" panose="02020603050405020304" pitchFamily="18" charset="0"/>
              </a:rPr>
              <a:t>,   (8464) </a:t>
            </a:r>
            <a:r>
              <a:rPr lang="ru-RU" sz="7600" b="1" dirty="0">
                <a:cs typeface="Times New Roman" panose="02020603050405020304" pitchFamily="18" charset="0"/>
              </a:rPr>
              <a:t>99-92-52</a:t>
            </a:r>
            <a:endParaRPr lang="ru-RU" sz="76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9408"/>
            <a:ext cx="571128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0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86744" y="4553744"/>
            <a:ext cx="11377264" cy="7774069"/>
          </a:xfrm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latin typeface="Arbat" pitchFamily="2" charset="0"/>
                <a:cs typeface="Times New Roman" pitchFamily="18" charset="0"/>
              </a:rPr>
              <a:t>Будущее мира за новым поколением!</a:t>
            </a:r>
          </a:p>
          <a:p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latin typeface="Arbat" pitchFamily="2" charset="0"/>
                <a:cs typeface="Times New Roman" pitchFamily="18" charset="0"/>
              </a:rPr>
              <a:t>Так давайте сделаем, чтоб этот мир был полон тепла и любви!</a:t>
            </a:r>
          </a:p>
          <a:p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latin typeface="Arbat" pitchFamily="2" charset="0"/>
                <a:cs typeface="Times New Roman" pitchFamily="18" charset="0"/>
              </a:rPr>
              <a:t>Это в наших руках! </a:t>
            </a:r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  <a:latin typeface="Arbat" pitchFamily="2" charset="0"/>
                <a:cs typeface="Times New Roman" pitchFamily="18" charset="0"/>
              </a:rPr>
              <a:t>В </a:t>
            </a:r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latin typeface="Arbat" pitchFamily="2" charset="0"/>
                <a:cs typeface="Times New Roman" pitchFamily="18" charset="0"/>
              </a:rPr>
              <a:t>руках каждого!</a:t>
            </a:r>
          </a:p>
          <a:p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64" y="524472"/>
            <a:ext cx="11327904" cy="708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834063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2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872" y="774700"/>
            <a:ext cx="21125928" cy="2482900"/>
          </a:xfrm>
          <a:ln w="28575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На основе физиологических изменений возникают определенные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психологические  особенности 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возраста, которые могут стать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предпосылками экстремального и  экстремистского поведения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  <a:br>
              <a:rPr lang="ru-RU" sz="4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К таким особенностям можно отнести: </a:t>
            </a:r>
            <a:br>
              <a:rPr lang="ru-RU" sz="4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82888" y="4625752"/>
            <a:ext cx="20981912" cy="82809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0637802" y="3316132"/>
            <a:ext cx="2162024" cy="97840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2038872" y="4691232"/>
            <a:ext cx="20810312" cy="2076514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just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Половое 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созревание и связанные с ним эмоциональные проблемы: неустойчивость, рост агрессивности и аффективный характер эмоций;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0682378" y="6767746"/>
            <a:ext cx="2141708" cy="97840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2130824" y="7880867"/>
            <a:ext cx="20738304" cy="1738590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Полярность эмоций (склонность подростков переживать свои состояния как ярко положительные или ярко отрицательные без средних состояний);</a:t>
            </a:r>
          </a:p>
        </p:txBody>
      </p:sp>
      <p:sp>
        <p:nvSpPr>
          <p:cNvPr id="8" name="Загнутый угол 7"/>
          <p:cNvSpPr/>
          <p:nvPr/>
        </p:nvSpPr>
        <p:spPr>
          <a:xfrm>
            <a:off x="4703168" y="10890448"/>
            <a:ext cx="16708300" cy="930513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Связанная с этим потребность в сильных ощущениях.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10682378" y="9619457"/>
            <a:ext cx="2141708" cy="97840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6418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2" y="2751753"/>
            <a:ext cx="10015531" cy="655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714" y="827146"/>
            <a:ext cx="21945600" cy="172720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Нерешенные проблемы на этапе взросления в подростковом возрасте могут 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привести:</a:t>
            </a:r>
            <a:r>
              <a:rPr lang="ru-RU" sz="8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8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4696" y="2249488"/>
            <a:ext cx="23546616" cy="98576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5400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ru-RU" sz="54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54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54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5400" b="1" i="1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3019555" y="4030472"/>
            <a:ext cx="11872745" cy="74892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200" b="1" dirty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наркотизации и </a:t>
            </a:r>
            <a:r>
              <a:rPr lang="ru-RU" sz="4200" b="1" dirty="0" smtClean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алкоголизации</a:t>
            </a:r>
            <a:endParaRPr kumimoji="0" lang="ru-RU" sz="4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4168199" y="5522284"/>
            <a:ext cx="11408177" cy="74892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200" b="1" dirty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суицидальному поведению</a:t>
            </a:r>
            <a:endParaRPr kumimoji="0" lang="ru-RU" sz="4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5063209" y="7008786"/>
            <a:ext cx="11953328" cy="74892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200" b="1" dirty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нежеланию взрослеть</a:t>
            </a:r>
            <a:endParaRPr kumimoji="0" lang="ru-RU" sz="4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6575376" y="8622218"/>
            <a:ext cx="12097344" cy="74892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200" b="1" dirty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избеганию вовлеченности в дело</a:t>
            </a:r>
            <a:endParaRPr kumimoji="0" lang="ru-RU" sz="4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7799512" y="10037640"/>
            <a:ext cx="14185576" cy="136447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200" b="1" dirty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антиобщественному поведению </a:t>
            </a:r>
            <a:endParaRPr lang="ru-RU" sz="4200" b="1" dirty="0" smtClean="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(</a:t>
            </a:r>
            <a:r>
              <a:rPr lang="ru-RU" sz="4000" dirty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например, участию в агрессивных группировках).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1894856" y="2736364"/>
            <a:ext cx="15553727" cy="74892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4200" b="1" dirty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к невротизации (типичны нервная анорексия, булимия</a:t>
            </a:r>
            <a:r>
              <a:rPr lang="ru-RU" sz="4200" b="1" dirty="0" smtClean="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) </a:t>
            </a:r>
            <a:endParaRPr lang="ru-RU" sz="4200" b="1" dirty="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" name="12-конечная звезда 12"/>
          <p:cNvSpPr/>
          <p:nvPr/>
        </p:nvSpPr>
        <p:spPr>
          <a:xfrm>
            <a:off x="209333" y="2554346"/>
            <a:ext cx="1274440" cy="1112957"/>
          </a:xfrm>
          <a:prstGeom prst="star12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1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16-конечная звезда 13"/>
          <p:cNvSpPr/>
          <p:nvPr/>
        </p:nvSpPr>
        <p:spPr>
          <a:xfrm>
            <a:off x="967528" y="3848454"/>
            <a:ext cx="1244322" cy="1112957"/>
          </a:xfrm>
          <a:prstGeom prst="star16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2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16-конечная звезда 14"/>
          <p:cNvSpPr/>
          <p:nvPr/>
        </p:nvSpPr>
        <p:spPr>
          <a:xfrm>
            <a:off x="1894857" y="5340268"/>
            <a:ext cx="1275958" cy="1112957"/>
          </a:xfrm>
          <a:prstGeom prst="star16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3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6" name="16-конечная звезда 15"/>
          <p:cNvSpPr/>
          <p:nvPr/>
        </p:nvSpPr>
        <p:spPr>
          <a:xfrm>
            <a:off x="3019554" y="6765610"/>
            <a:ext cx="1357970" cy="1112957"/>
          </a:xfrm>
          <a:prstGeom prst="star16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4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24-конечная звезда 16"/>
          <p:cNvSpPr/>
          <p:nvPr/>
        </p:nvSpPr>
        <p:spPr>
          <a:xfrm>
            <a:off x="4168199" y="8440199"/>
            <a:ext cx="1368848" cy="1112957"/>
          </a:xfrm>
          <a:prstGeom prst="star24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5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8" name="24-конечная звезда 17"/>
          <p:cNvSpPr/>
          <p:nvPr/>
        </p:nvSpPr>
        <p:spPr>
          <a:xfrm>
            <a:off x="5537047" y="10053029"/>
            <a:ext cx="1313500" cy="1112957"/>
          </a:xfrm>
          <a:prstGeom prst="star24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6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232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6904" y="1169368"/>
            <a:ext cx="20837896" cy="17272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6000" dirty="0"/>
              <a:t>Почему именно подростки и молодежь подвержены вовлечению в </a:t>
            </a:r>
            <a:r>
              <a:rPr lang="ru-RU" sz="6000" dirty="0" err="1"/>
              <a:t>деструктив</a:t>
            </a:r>
            <a:r>
              <a:rPr lang="ru-RU" sz="6000" dirty="0"/>
              <a:t>?</a:t>
            </a:r>
            <a:br>
              <a:rPr lang="ru-RU" sz="6000" dirty="0"/>
            </a:b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902968" y="3761656"/>
            <a:ext cx="18938104" cy="7416824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endParaRPr lang="ru-RU" sz="4800" dirty="0" smtClean="0"/>
          </a:p>
          <a:p>
            <a:r>
              <a:rPr lang="ru-RU" sz="4800" dirty="0" smtClean="0"/>
              <a:t>Подростки </a:t>
            </a:r>
            <a:r>
              <a:rPr lang="ru-RU" sz="4800" dirty="0"/>
              <a:t>и молодежь – наиболее уязвимая часть социума, которая подвержена различного рода деструктивному воздействию. Ведь именно подростковый и юношеский возраст </a:t>
            </a:r>
            <a:r>
              <a:rPr lang="ru-RU" sz="4800" b="1" dirty="0"/>
              <a:t>отличается импульсивностью, категоричностью </a:t>
            </a:r>
            <a:r>
              <a:rPr lang="ru-RU" sz="4800" b="1" dirty="0" smtClean="0"/>
              <a:t>взглядов </a:t>
            </a:r>
            <a:r>
              <a:rPr lang="ru-RU" sz="4800" b="1" dirty="0"/>
              <a:t>и суждений, </a:t>
            </a:r>
            <a:r>
              <a:rPr lang="ru-RU" sz="4800" dirty="0"/>
              <a:t>что в определенной степени способствует подверженности молодого поколения </a:t>
            </a:r>
            <a:r>
              <a:rPr lang="ru-RU" sz="4800" b="1" dirty="0" smtClean="0"/>
              <a:t>манипуляции </a:t>
            </a:r>
            <a:r>
              <a:rPr lang="ru-RU" sz="4800" b="1" dirty="0"/>
              <a:t>и внушаемости</a:t>
            </a:r>
            <a:r>
              <a:rPr lang="ru-RU" sz="4800" b="1" dirty="0" smtClean="0"/>
              <a:t>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6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104" y="774700"/>
            <a:ext cx="19037696" cy="1258764"/>
          </a:xfrm>
        </p:spPr>
        <p:txBody>
          <a:bodyPr>
            <a:normAutofit/>
          </a:bodyPr>
          <a:lstStyle/>
          <a:p>
            <a:r>
              <a:rPr lang="ru-RU" sz="4400" b="1" dirty="0"/>
              <a:t>Из выступления журналиста </a:t>
            </a:r>
            <a:r>
              <a:rPr lang="ru-RU" sz="4400" b="1" dirty="0" err="1"/>
              <a:t>В.Киселева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438400" y="2033464"/>
            <a:ext cx="20726400" cy="11089232"/>
          </a:xfrm>
        </p:spPr>
        <p:txBody>
          <a:bodyPr/>
          <a:lstStyle/>
          <a:p>
            <a:r>
              <a:rPr lang="ru-RU" dirty="0"/>
              <a:t> «Кто лучше всех умеет разговаривать с современными подростками – </a:t>
            </a:r>
            <a:r>
              <a:rPr lang="ru-RU" dirty="0" err="1"/>
              <a:t>наркодиллеры</a:t>
            </a:r>
            <a:r>
              <a:rPr lang="ru-RU" dirty="0"/>
              <a:t>, </a:t>
            </a:r>
            <a:r>
              <a:rPr lang="ru-RU" dirty="0" smtClean="0"/>
              <a:t>руководители </a:t>
            </a:r>
            <a:r>
              <a:rPr lang="ru-RU" dirty="0"/>
              <a:t>сект, лидеры </a:t>
            </a:r>
            <a:r>
              <a:rPr lang="ru-RU" dirty="0" err="1"/>
              <a:t>субкультурных</a:t>
            </a:r>
            <a:r>
              <a:rPr lang="ru-RU" dirty="0"/>
              <a:t> сообществ, различных группировок, владыки социальных сетей».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5273824"/>
            <a:ext cx="9869488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1120" y="10961837"/>
            <a:ext cx="17353928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Вся их работа построена на знании возрастных особенностей и основных жизненных переживаний и желаний подростков.</a:t>
            </a:r>
          </a:p>
        </p:txBody>
      </p:sp>
    </p:spTree>
    <p:extLst>
      <p:ext uri="{BB962C8B-B14F-4D97-AF65-F5344CB8AC3E}">
        <p14:creationId xmlns:p14="http://schemas.microsoft.com/office/powerpoint/2010/main" val="624652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5096" y="774700"/>
            <a:ext cx="16605980" cy="118675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5400" b="1" dirty="0">
                <a:cs typeface="Times New Roman" panose="02020603050405020304" pitchFamily="18" charset="0"/>
              </a:rPr>
              <a:t>Ваш ребенок и социальные сети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44344" y="2072311"/>
            <a:ext cx="7272808" cy="7096465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ru-RU" sz="4800" b="1" dirty="0">
                <a:cs typeface="Times New Roman" panose="02020603050405020304" pitchFamily="18" charset="0"/>
              </a:rPr>
              <a:t>По данным, приведенным лабораторией Касперского</a:t>
            </a:r>
            <a:r>
              <a:rPr lang="ru-RU" sz="4800" dirty="0">
                <a:cs typeface="Times New Roman" panose="02020603050405020304" pitchFamily="18" charset="0"/>
              </a:rPr>
              <a:t>, </a:t>
            </a:r>
            <a:r>
              <a:rPr lang="ru-RU" sz="4800" dirty="0" smtClean="0">
                <a:cs typeface="Times New Roman" panose="02020603050405020304" pitchFamily="18" charset="0"/>
              </a:rPr>
              <a:t>                      в России  </a:t>
            </a:r>
            <a:r>
              <a:rPr lang="ru-RU" sz="4800" dirty="0">
                <a:cs typeface="Times New Roman" panose="02020603050405020304" pitchFamily="18" charset="0"/>
              </a:rPr>
              <a:t>4 миллиона детей в возрасте от 8 до 14 лет пользуются интернетом, из которых 78% имеют личный профиль в социальных сетях.</a:t>
            </a:r>
          </a:p>
          <a:p>
            <a:endParaRPr lang="ru-RU" dirty="0"/>
          </a:p>
        </p:txBody>
      </p:sp>
      <p:sp>
        <p:nvSpPr>
          <p:cNvPr id="4" name="Выноска со стрелкой влево 3"/>
          <p:cNvSpPr/>
          <p:nvPr/>
        </p:nvSpPr>
        <p:spPr>
          <a:xfrm>
            <a:off x="12408024" y="2209805"/>
            <a:ext cx="8352928" cy="108747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135"/>
            </a:avLst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«В контакте» – 86% пользователей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12408024" y="3977680"/>
            <a:ext cx="8352928" cy="108747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135"/>
            </a:avLst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cs typeface="Times New Roman" panose="02020603050405020304" pitchFamily="18" charset="0"/>
              </a:rPr>
              <a:t>«Одноклассники» – 16% пользователей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8" name="Выноска со стрелкой влево 7"/>
          <p:cNvSpPr/>
          <p:nvPr/>
        </p:nvSpPr>
        <p:spPr>
          <a:xfrm>
            <a:off x="12308148" y="5620544"/>
            <a:ext cx="8352928" cy="108747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135"/>
            </a:avLst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cs typeface="Times New Roman" panose="02020603050405020304" pitchFamily="18" charset="0"/>
              </a:rPr>
              <a:t>Facebook</a:t>
            </a:r>
            <a:r>
              <a:rPr lang="ru-RU" sz="3200" b="1" dirty="0">
                <a:cs typeface="Times New Roman" panose="02020603050405020304" pitchFamily="18" charset="0"/>
              </a:rPr>
              <a:t>» – </a:t>
            </a:r>
            <a:r>
              <a:rPr lang="ru-RU" sz="3200" b="1" dirty="0" smtClean="0">
                <a:cs typeface="Times New Roman" panose="02020603050405020304" pitchFamily="18" charset="0"/>
              </a:rPr>
              <a:t>2% пользователей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9" name="Выноска со стрелкой влево 8"/>
          <p:cNvSpPr/>
          <p:nvPr/>
        </p:nvSpPr>
        <p:spPr>
          <a:xfrm>
            <a:off x="12341684" y="7377667"/>
            <a:ext cx="8352928" cy="108747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135"/>
            </a:avLst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cs typeface="Times New Roman" panose="02020603050405020304" pitchFamily="18" charset="0"/>
              </a:rPr>
              <a:t>«</a:t>
            </a:r>
            <a:r>
              <a:rPr lang="en-US" sz="3200" b="1" dirty="0">
                <a:cs typeface="Times New Roman" panose="02020603050405020304" pitchFamily="18" charset="0"/>
              </a:rPr>
              <a:t>Telegram</a:t>
            </a:r>
            <a:r>
              <a:rPr lang="ru-RU" sz="3200" b="1" dirty="0">
                <a:cs typeface="Times New Roman" panose="02020603050405020304" pitchFamily="18" charset="0"/>
              </a:rPr>
              <a:t>» – </a:t>
            </a:r>
            <a:r>
              <a:rPr lang="ru-RU" sz="3200" b="1" dirty="0" smtClean="0">
                <a:cs typeface="Times New Roman" panose="02020603050405020304" pitchFamily="18" charset="0"/>
              </a:rPr>
              <a:t>4% пользователей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</a:pP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9072" y="9738320"/>
            <a:ext cx="16921880" cy="1311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cs typeface="Times New Roman" panose="02020603050405020304" pitchFamily="18" charset="0"/>
              </a:rPr>
              <a:t>40% детей после знакомства онлайн хотят перенести общение в реальную жизнь;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62808" y="11394504"/>
            <a:ext cx="22322480" cy="1311128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10% российских родителей знают о встречах своих детей с интернет-знакомыми.</a:t>
            </a:r>
          </a:p>
        </p:txBody>
      </p:sp>
    </p:spTree>
    <p:extLst>
      <p:ext uri="{BB962C8B-B14F-4D97-AF65-F5344CB8AC3E}">
        <p14:creationId xmlns:p14="http://schemas.microsoft.com/office/powerpoint/2010/main" val="35374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920" y="233264"/>
            <a:ext cx="20981912" cy="2143092"/>
          </a:xfrm>
        </p:spPr>
        <p:txBody>
          <a:bodyPr>
            <a:noAutofit/>
          </a:bodyPr>
          <a:lstStyle/>
          <a:p>
            <a:r>
              <a:rPr lang="ru-RU" sz="6700" b="1" dirty="0"/>
              <a:t/>
            </a:r>
            <a:br>
              <a:rPr lang="ru-RU" sz="6700" b="1" dirty="0"/>
            </a:br>
            <a:r>
              <a:rPr lang="ru-RU" sz="6700" b="1" dirty="0"/>
              <a:t/>
            </a:r>
            <a:br>
              <a:rPr lang="ru-RU" sz="6700" b="1" dirty="0"/>
            </a:br>
            <a:r>
              <a:rPr lang="ru-RU" sz="6700" b="1" dirty="0" smtClean="0"/>
              <a:t/>
            </a:r>
            <a:br>
              <a:rPr lang="ru-RU" sz="6700" b="1" dirty="0" smtClean="0"/>
            </a:br>
            <a:r>
              <a:rPr lang="ru-RU" sz="6700" b="1" dirty="0"/>
              <a:t/>
            </a:r>
            <a:br>
              <a:rPr lang="ru-RU" sz="6700" b="1" dirty="0"/>
            </a:br>
            <a:r>
              <a:rPr lang="ru-RU" sz="6700" b="1" dirty="0" smtClean="0">
                <a:solidFill>
                  <a:srgbClr val="7030A0"/>
                </a:solidFill>
              </a:rPr>
              <a:t>Ваш </a:t>
            </a:r>
            <a:r>
              <a:rPr lang="ru-RU" sz="6700" b="1" dirty="0">
                <a:solidFill>
                  <a:srgbClr val="7030A0"/>
                </a:solidFill>
              </a:rPr>
              <a:t>ребенок и социальные сети: простые правила</a:t>
            </a:r>
            <a:r>
              <a:rPr lang="ru-RU" sz="6700" dirty="0"/>
              <a:t/>
            </a:r>
            <a:br>
              <a:rPr lang="ru-RU" sz="6700" dirty="0"/>
            </a:br>
            <a:endParaRPr lang="ru-RU" sz="67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6678" y="2000216"/>
            <a:ext cx="13993554" cy="1114432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9000" b="1" dirty="0">
                <a:solidFill>
                  <a:srgbClr val="7030A0"/>
                </a:solidFill>
              </a:rPr>
              <a:t>Знайте, чем интересуются дети </a:t>
            </a:r>
          </a:p>
          <a:p>
            <a:pPr>
              <a:buNone/>
            </a:pPr>
            <a:r>
              <a:rPr lang="ru-RU" dirty="0" smtClean="0"/>
              <a:t>Социальные сети — не единственное, чем интересуются современные дети. Статистика KSN (</a:t>
            </a:r>
            <a:r>
              <a:rPr lang="ru-RU" dirty="0" err="1" smtClean="0"/>
              <a:t>Kaspersky</a:t>
            </a:r>
            <a:r>
              <a:rPr lang="ru-RU" dirty="0" smtClean="0"/>
              <a:t> </a:t>
            </a:r>
            <a:r>
              <a:rPr lang="ru-RU" dirty="0" err="1" smtClean="0"/>
              <a:t>Security</a:t>
            </a:r>
            <a:r>
              <a:rPr lang="ru-RU" dirty="0" smtClean="0"/>
              <a:t> </a:t>
            </a:r>
            <a:r>
              <a:rPr lang="ru-RU" dirty="0" err="1" smtClean="0"/>
              <a:t>Network</a:t>
            </a:r>
            <a:r>
              <a:rPr lang="ru-RU" dirty="0" smtClean="0"/>
              <a:t>), основанная на нотификациях модуля </a:t>
            </a:r>
            <a:r>
              <a:rPr lang="ru-RU" b="1" i="1" dirty="0" smtClean="0"/>
              <a:t>«Родительский контроль</a:t>
            </a:r>
            <a:r>
              <a:rPr lang="ru-RU" dirty="0" smtClean="0"/>
              <a:t>», позволяет оценить, на какие категории сайтов с нежелательным  контентом  дети попадают чаще всего. </a:t>
            </a:r>
          </a:p>
          <a:p>
            <a:pPr>
              <a:buNone/>
            </a:pPr>
            <a:r>
              <a:rPr lang="ru-RU" dirty="0" smtClean="0"/>
              <a:t>Стоит отметить, что в России выше, чем в остальных анализируемых странах, процент посещаемости сайтов категории «Оружие» и «Нецензурная лексика» — только у нас эти категории оказались в первой тройке рейтинга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5392" y="1061344"/>
            <a:ext cx="8717447" cy="1170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47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1951</Words>
  <Application>Microsoft Office PowerPoint</Application>
  <PresentationFormat>Произвольный</PresentationFormat>
  <Paragraphs>184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23_ClassicWhite</vt:lpstr>
      <vt:lpstr>Справедливость</vt:lpstr>
      <vt:lpstr>1_Справедливость</vt:lpstr>
      <vt:lpstr>Разговор без обвинений</vt:lpstr>
      <vt:lpstr>Предпосылки подростковых трудностей</vt:lpstr>
      <vt:lpstr>Физиологические предпосылки подростковых трудностей.  </vt:lpstr>
      <vt:lpstr>На основе физиологических изменений возникают определенные психологические  особенности возраста, которые могут стать предпосылками экстремального и  экстремистского поведения.  К таким особенностям можно отнести:  </vt:lpstr>
      <vt:lpstr>Нерешенные проблемы на этапе взросления в подростковом возрасте могут привести: </vt:lpstr>
      <vt:lpstr>Почему именно подростки и молодежь подвержены вовлечению в деструктив? </vt:lpstr>
      <vt:lpstr>Из выступления журналиста В.Киселева:</vt:lpstr>
      <vt:lpstr>Ваш ребенок и социальные сети</vt:lpstr>
      <vt:lpstr>    Ваш ребенок и социальные сети: простые правила </vt:lpstr>
      <vt:lpstr>Презентация PowerPoint</vt:lpstr>
      <vt:lpstr>Среди террористических организаций, представляющих наибольшую опасность для современной молодежи России, следует выделить: </vt:lpstr>
      <vt:lpstr>Презентация PowerPoint</vt:lpstr>
      <vt:lpstr>Презентация PowerPoint</vt:lpstr>
      <vt:lpstr>Презентация PowerPoint</vt:lpstr>
      <vt:lpstr>По материалам публикаций СМИ «Маленькая Сызрань»</vt:lpstr>
      <vt:lpstr>Скулшутинг О чем должен знать каждый </vt:lpstr>
      <vt:lpstr>На что необходимо обращать внимание </vt:lpstr>
      <vt:lpstr>На что необходимо обращать внимание</vt:lpstr>
      <vt:lpstr>На что необходимо обращать внимание</vt:lpstr>
      <vt:lpstr>Виртуальная жизнь подростка. Аккаунт в социальных сетях </vt:lpstr>
      <vt:lpstr>Виртуальная жизнь подростка. </vt:lpstr>
      <vt:lpstr>Основные признаки того, что подросток начинает подпадать под влияние экстремистской идеологии:  </vt:lpstr>
      <vt:lpstr>Что делать родителю, если у подростка имеются признаки увлечения деструктивной  идеологией? </vt:lpstr>
      <vt:lpstr>В случае выявления признаков потенциального "скулшутера"</vt:lpstr>
      <vt:lpstr>Кто виноват?</vt:lpstr>
      <vt:lpstr>Несколько простых правил, которые помогут существенно снизить риск попадания вашего ребенка под влияние пропаганды экстремистов</vt:lpstr>
      <vt:lpstr>Презентация PowerPoint</vt:lpstr>
      <vt:lpstr>Несколько простых правил,  которые помогут существенно снизить риск попадания вашего ребенка под влияние пропаганды экстремистов</vt:lpstr>
      <vt:lpstr>Презентация PowerPoint</vt:lpstr>
      <vt:lpstr>Что остаётся?</vt:lpstr>
      <vt:lpstr>Презентация PowerPoint</vt:lpstr>
      <vt:lpstr>Презентация PowerPoint</vt:lpstr>
      <vt:lpstr>Презентация PowerPoint</vt:lpstr>
      <vt:lpstr>Также можно обратиться за психологической помощью: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конфликтогенов  в школьной среде</dc:title>
  <dc:creator>Пользователь</dc:creator>
  <cp:lastModifiedBy>admin</cp:lastModifiedBy>
  <cp:revision>147</cp:revision>
  <dcterms:modified xsi:type="dcterms:W3CDTF">2024-04-08T12:55:02Z</dcterms:modified>
</cp:coreProperties>
</file>